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1" r:id="rId5"/>
    <p:sldId id="263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CDFA"/>
    <a:srgbClr val="FFC4DC"/>
    <a:srgbClr val="FFB0F2"/>
    <a:srgbClr val="FDC0D0"/>
    <a:srgbClr val="004F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56"/>
    <p:restoredTop sz="95884"/>
  </p:normalViewPr>
  <p:slideViewPr>
    <p:cSldViewPr snapToGrid="0" snapToObjects="1">
      <p:cViewPr varScale="1">
        <p:scale>
          <a:sx n="98" d="100"/>
          <a:sy n="98" d="100"/>
        </p:scale>
        <p:origin x="208" y="5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39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F5500-6831-2745-85FF-2DAA7B77CFCD}" type="datetimeFigureOut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4758A-D8F5-DF47-B18F-DE33163DEF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0168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4758A-D8F5-DF47-B18F-DE33163DEF4F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3939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4758A-D8F5-DF47-B18F-DE33163DEF4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0875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ACED0-FD4F-3548-B738-3A72CCF15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8BCB8D-CE36-0F43-B0B6-562DC7AE2E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6209CB2-C6B0-B44A-9DDB-029A7766C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35FA-2AA4-0D4E-9B0E-8742B0A2C5A9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06B6BA-0D0C-724F-B45A-151CCDA58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860E58-9CCE-BD4F-90BF-58506FDC6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418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88881E-78BB-B149-A548-CAD6FC04D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06A26E1-5476-3241-A90F-4AED54F94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3601AEA-B50E-234C-ACC0-45DE7055B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815-114C-3D4C-B7BB-5C3BA672CD3A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BF001D9-E9D0-E545-A0C5-7C9C65475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38F9FF-524E-1F4C-AF51-4CD4DBDCD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2989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7BBF3EB-D357-4E46-9C47-464ABE25FD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42621F3-EC3D-FB40-B5F3-3917D2269B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88AB9B3-BA6B-4242-B595-154D07299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48609-9485-FF41-A7DF-CDA4E8748091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3E972F-1E45-EA4B-8549-AFDAF07AA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3A9F5-8543-6643-8C87-39C9C931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3204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173FF5-029F-B84E-ACE0-335296004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899BF20-CC4F-1148-B344-62B8AAB68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96012F-C86A-6543-AD46-5EADECE8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B857-042E-104B-8FD5-29956A429A40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6E3816-C1FC-864E-B412-0EC0EFC4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E87B40-0C81-194B-87F4-EEAEA9B9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9334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E44456-FD98-474E-B5AB-E256384B4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520643E-C4DE-594B-A088-8C33EA75F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9C23DEA-EB8E-B540-B242-DA00DBB72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1FE16-B7E8-6F4D-A4CC-0E2BBF61D849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4EDC9B-D67E-4A4E-949C-26E0D0A8B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F28B492-44FF-A748-A6D6-7A3DCA70D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923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D57A1A-4FB9-B14F-92AD-7E5188F77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65503A4-5AE9-5346-8D66-AA4BC3943F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6E332D6-A149-8243-B7B2-C90779188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65F89C1-BC50-874C-B576-4D31164F2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8BB77-C19D-EE47-82D7-E592EE10E325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AAA501F-40C1-B14A-9B3B-D330AF421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500A4A9-0BC4-A140-9C27-F1E541959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6900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10A38C-0740-FB41-AD33-A0A16C4D3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E739D0C-8580-EE40-879F-E712F05DC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D4EA865-7A9F-BE46-9B47-F59BBFB3AD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7AEA99A-BAA1-4C4F-9C0E-0FDCBCFC3B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855AC933-C724-7449-B3E1-037CC245FB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F1B5B66-D492-524B-92BA-A5ADC0A0B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70E53-6FF6-4245-83FE-4208F3867A41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F724168-0BCB-F141-B34C-F87F494EB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BB70C9A-0A35-4145-8130-58724F24D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4986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359414-E3C2-F94F-90BE-1E73F0606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7BFFFC0-AE40-BA4B-9BAD-088C23C52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12109-033C-174F-B17D-713A27738F3D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A19B6A9-D5E0-3646-A81B-304FA2A99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3C0B600-A316-794A-9442-0BD0CDEC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012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33DDE2D-99DE-F947-850A-549BFDBE1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3EE54-53E5-C442-AE03-EC84830558BB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A6A206F-F313-2E4C-9F80-22C18D8D0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E21F989-FD3A-3042-B10E-9C03D577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963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61F539-F421-F344-944A-24F91B6AB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AE02D0-7B1F-774C-9EAB-8A02C9DEF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47A679A-6BAE-4147-97FF-B7AB4286E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86D3841-0A04-C04E-BD07-161A4BF62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117D-7BD9-5C49-B389-BA9B24C38730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A9BD40F-006C-6441-A8FA-32B7D88CA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6CD525D-2C1F-624D-867A-7F9E13426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5114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A8A812-FF16-4543-9922-33E0043ED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3149C91-342D-7E4D-A7B0-F9425651A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A1445B-6111-A546-9A46-385DBA5713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B6EE267-200A-5A4F-B143-1B14E8806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8D3-1069-904F-A06B-03672E2064E7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9F31E10-D1B4-D148-A67A-FA67AC40E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9357442-0E83-1340-8B2C-8AA984AFF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2768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B7A093D-EBEA-FB4B-B457-AD5F7ADCF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4D4A8CB-DD15-7D4A-B639-D09973241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98557CA-A807-3B40-B3B4-6EC8F490C1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5A662-5ABB-E243-95DD-E18FEE9BB9DF}" type="datetime1">
              <a:rPr kumimoji="1" lang="ja-JP" altLang="en-US" smtClean="0"/>
              <a:t>2021/5/31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F54FA6-A163-C643-8E97-EAE09A7004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9B3EB92-27DF-EF40-8244-BE18E29D76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49A60-B0D9-5248-A1B2-883EBF1E7A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3425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図 26">
            <a:extLst>
              <a:ext uri="{FF2B5EF4-FFF2-40B4-BE49-F238E27FC236}">
                <a16:creationId xmlns:a16="http://schemas.microsoft.com/office/drawing/2014/main" id="{BD63AB88-8BF5-1A49-823B-D98434BC0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6147" y="3298"/>
            <a:ext cx="3164365" cy="685800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3280F72-EC0D-114B-8E62-6D4F6C66A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3391" y="0"/>
            <a:ext cx="3164365" cy="6858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4" name="円/楕円 13">
            <a:extLst>
              <a:ext uri="{FF2B5EF4-FFF2-40B4-BE49-F238E27FC236}">
                <a16:creationId xmlns:a16="http://schemas.microsoft.com/office/drawing/2014/main" id="{AF4946B1-FB08-0143-9FD2-4F5D1EE52EB4}"/>
              </a:ext>
            </a:extLst>
          </p:cNvPr>
          <p:cNvSpPr/>
          <p:nvPr/>
        </p:nvSpPr>
        <p:spPr>
          <a:xfrm>
            <a:off x="10094884" y="426490"/>
            <a:ext cx="320634" cy="3206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800"/>
              <a:t>拓也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DF34C1C-3FF1-EB4F-93A1-35D5C65E98C8}"/>
              </a:ext>
            </a:extLst>
          </p:cNvPr>
          <p:cNvSpPr txBox="1"/>
          <p:nvPr/>
        </p:nvSpPr>
        <p:spPr>
          <a:xfrm>
            <a:off x="11426188" y="818698"/>
            <a:ext cx="4055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/>
              <a:t>ス</a:t>
            </a:r>
            <a:endParaRPr kumimoji="1" lang="en-US" altLang="ja-JP" sz="2000" b="1" dirty="0"/>
          </a:p>
          <a:p>
            <a:r>
              <a:rPr kumimoji="1" lang="ja-JP" altLang="en-US" sz="2000" b="1"/>
              <a:t>マ</a:t>
            </a:r>
            <a:endParaRPr kumimoji="1" lang="en-US" altLang="ja-JP" sz="2000" b="1" dirty="0"/>
          </a:p>
          <a:p>
            <a:r>
              <a:rPr kumimoji="1" lang="ja-JP" altLang="en-US" sz="2000" b="1"/>
              <a:t>ホ</a:t>
            </a:r>
            <a:endParaRPr kumimoji="1" lang="en-US" altLang="ja-JP" sz="2000" b="1" dirty="0"/>
          </a:p>
          <a:p>
            <a:r>
              <a:rPr kumimoji="1" lang="ja-JP" altLang="en-US" sz="2000" b="1"/>
              <a:t>画</a:t>
            </a:r>
            <a:endParaRPr kumimoji="1" lang="en-US" altLang="ja-JP" sz="2000" b="1" dirty="0"/>
          </a:p>
          <a:p>
            <a:r>
              <a:rPr kumimoji="1" lang="ja-JP" altLang="en-US" sz="2000" b="1"/>
              <a:t>面</a:t>
            </a:r>
            <a:endParaRPr kumimoji="1" lang="en-US" altLang="ja-JP" sz="2000" b="1" dirty="0"/>
          </a:p>
          <a:p>
            <a:r>
              <a:rPr kumimoji="1" lang="ja-JP" altLang="en-US" sz="2000" b="1"/>
              <a:t>構</a:t>
            </a:r>
            <a:endParaRPr kumimoji="1" lang="en-US" altLang="ja-JP" sz="2000" b="1" dirty="0"/>
          </a:p>
          <a:p>
            <a:r>
              <a:rPr kumimoji="1" lang="ja-JP" altLang="en-US" sz="2000" b="1"/>
              <a:t>成</a:t>
            </a:r>
            <a:endParaRPr kumimoji="1" lang="en-US" altLang="ja-JP" sz="2000" b="1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A6BE60E-BBCE-ED4D-8764-B73D09937D12}"/>
              </a:ext>
            </a:extLst>
          </p:cNvPr>
          <p:cNvSpPr txBox="1"/>
          <p:nvPr/>
        </p:nvSpPr>
        <p:spPr>
          <a:xfrm>
            <a:off x="11426188" y="3285681"/>
            <a:ext cx="461665" cy="355481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【</a:t>
            </a:r>
            <a:r>
              <a:rPr kumimoji="1" lang="ja-JP" altLang="en-US">
                <a:solidFill>
                  <a:srgbClr val="FF0000"/>
                </a:solidFill>
              </a:rPr>
              <a:t>使用日：◯◯◯◯年◯月◯日</a:t>
            </a:r>
            <a:r>
              <a:rPr kumimoji="1" lang="en-US" altLang="ja-JP" dirty="0">
                <a:solidFill>
                  <a:srgbClr val="FF0000"/>
                </a:solidFill>
              </a:rPr>
              <a:t>】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0" name="右矢印 19">
            <a:extLst>
              <a:ext uri="{FF2B5EF4-FFF2-40B4-BE49-F238E27FC236}">
                <a16:creationId xmlns:a16="http://schemas.microsoft.com/office/drawing/2014/main" id="{E47EAD5D-55B4-944D-B07D-FFE9BD092A1C}"/>
              </a:ext>
            </a:extLst>
          </p:cNvPr>
          <p:cNvSpPr/>
          <p:nvPr/>
        </p:nvSpPr>
        <p:spPr>
          <a:xfrm rot="10800000">
            <a:off x="5619499" y="2914807"/>
            <a:ext cx="807100" cy="609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9C7594BA-E2CE-1F44-89DD-233557A61FE2}"/>
              </a:ext>
            </a:extLst>
          </p:cNvPr>
          <p:cNvSpPr/>
          <p:nvPr/>
        </p:nvSpPr>
        <p:spPr>
          <a:xfrm>
            <a:off x="1704244" y="22821"/>
            <a:ext cx="609600" cy="331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HGSSoeiKakugothicUB" panose="020B0900000000000000" pitchFamily="34" charset="-128"/>
                <a:ea typeface="HGSSoeiKakugothicUB" panose="020B0900000000000000" pitchFamily="34" charset="-128"/>
              </a:rPr>
              <a:t>12:24</a:t>
            </a:r>
            <a:endParaRPr kumimoji="1" lang="ja-JP" altLang="en-US" sz="1000">
              <a:solidFill>
                <a:schemeClr val="tx1"/>
              </a:solidFill>
              <a:latin typeface="HGSSoeiKakugothicUB" panose="020B0900000000000000" pitchFamily="34" charset="-128"/>
              <a:ea typeface="HGSSoeiKakugothicUB" panose="020B0900000000000000" pitchFamily="34" charset="-128"/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B93E4FF5-A193-A74F-AE6E-E6FD53FF3197}"/>
              </a:ext>
            </a:extLst>
          </p:cNvPr>
          <p:cNvSpPr/>
          <p:nvPr/>
        </p:nvSpPr>
        <p:spPr>
          <a:xfrm>
            <a:off x="7323391" y="95469"/>
            <a:ext cx="609600" cy="331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HGSSoeiKakugothicUB" panose="020B0900000000000000" pitchFamily="34" charset="-128"/>
                <a:ea typeface="HGSSoeiKakugothicUB" panose="020B0900000000000000" pitchFamily="34" charset="-128"/>
              </a:rPr>
              <a:t>12:24</a:t>
            </a:r>
            <a:endParaRPr kumimoji="1" lang="ja-JP" altLang="en-US" sz="1000">
              <a:solidFill>
                <a:schemeClr val="tx1"/>
              </a:solidFill>
              <a:latin typeface="HGSSoeiKakugothicUB" panose="020B0900000000000000" pitchFamily="34" charset="-128"/>
              <a:ea typeface="HGSSoeiKakugothicUB" panose="020B0900000000000000" pitchFamily="34" charset="-128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2900BF0-FC8D-4041-9B40-A61BB0E09B6A}"/>
              </a:ext>
            </a:extLst>
          </p:cNvPr>
          <p:cNvSpPr txBox="1"/>
          <p:nvPr/>
        </p:nvSpPr>
        <p:spPr>
          <a:xfrm>
            <a:off x="10662768" y="93243"/>
            <a:ext cx="461665" cy="8158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ja-JP" dirty="0"/>
              <a:t>①</a:t>
            </a:r>
            <a:r>
              <a:rPr kumimoji="1" lang="ja-JP" altLang="en-US"/>
              <a:t>−１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8BC896EA-0F9D-A943-B3FB-E44BD30449B7}"/>
              </a:ext>
            </a:extLst>
          </p:cNvPr>
          <p:cNvSpPr txBox="1"/>
          <p:nvPr/>
        </p:nvSpPr>
        <p:spPr>
          <a:xfrm>
            <a:off x="4939692" y="124690"/>
            <a:ext cx="461665" cy="8158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ja-JP" dirty="0"/>
              <a:t>①</a:t>
            </a:r>
            <a:r>
              <a:rPr kumimoji="1" lang="ja-JP" altLang="en-US"/>
              <a:t>−２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ED41D7C-82FC-224D-8607-119814A34E75}"/>
              </a:ext>
            </a:extLst>
          </p:cNvPr>
          <p:cNvSpPr txBox="1"/>
          <p:nvPr/>
        </p:nvSpPr>
        <p:spPr>
          <a:xfrm>
            <a:off x="10662767" y="940535"/>
            <a:ext cx="461665" cy="39485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b="1"/>
              <a:t>中央部分の検索バーをタップする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7BBF8C3C-5DEA-7E45-9AE7-BD8CB29A9224}"/>
              </a:ext>
            </a:extLst>
          </p:cNvPr>
          <p:cNvSpPr txBox="1"/>
          <p:nvPr/>
        </p:nvSpPr>
        <p:spPr>
          <a:xfrm>
            <a:off x="4952779" y="940535"/>
            <a:ext cx="461665" cy="58999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ja-JP" altLang="en-US" b="1"/>
              <a:t>「おかしい」と入力し「検索」をタップする</a:t>
            </a:r>
            <a:endParaRPr kumimoji="1" lang="ja-JP" altLang="en-US" b="1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0C50C25C-0FF5-9543-A68D-36CD7BA9828A}"/>
              </a:ext>
            </a:extLst>
          </p:cNvPr>
          <p:cNvSpPr txBox="1"/>
          <p:nvPr/>
        </p:nvSpPr>
        <p:spPr>
          <a:xfrm>
            <a:off x="78952" y="87557"/>
            <a:ext cx="369332" cy="153068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ja-JP" sz="1200" dirty="0"/>
              <a:t>[</a:t>
            </a:r>
            <a:r>
              <a:rPr kumimoji="1" lang="ja-JP" altLang="en-US" sz="1200"/>
              <a:t>日程・時間未定</a:t>
            </a:r>
            <a:r>
              <a:rPr kumimoji="1" lang="en-US" altLang="ja-JP" sz="1200" dirty="0"/>
              <a:t>]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3B84C4F0-150A-A44A-8FA6-A80631C4D796}"/>
              </a:ext>
            </a:extLst>
          </p:cNvPr>
          <p:cNvSpPr txBox="1"/>
          <p:nvPr/>
        </p:nvSpPr>
        <p:spPr>
          <a:xfrm>
            <a:off x="1004521" y="0"/>
            <a:ext cx="615553" cy="57235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ja-JP" sz="1400" dirty="0"/>
              <a:t>※</a:t>
            </a:r>
            <a:r>
              <a:rPr lang="ja-JP" altLang="en-US" sz="1400"/>
              <a:t>「妻　様子が」は打ち込み済み</a:t>
            </a:r>
            <a:endParaRPr kumimoji="1" lang="en-US" altLang="ja-JP" sz="1400" dirty="0"/>
          </a:p>
          <a:p>
            <a:r>
              <a:rPr lang="ja-JP" altLang="en-US" sz="1400"/>
              <a:t>　サジェスト、キーボードの予測変換は表示しない</a:t>
            </a:r>
            <a:endParaRPr lang="en-US" altLang="ja-JP" sz="1400" dirty="0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B3B34933-05F8-F44F-96A0-9490A1D5FB26}"/>
              </a:ext>
            </a:extLst>
          </p:cNvPr>
          <p:cNvSpPr/>
          <p:nvPr/>
        </p:nvSpPr>
        <p:spPr>
          <a:xfrm>
            <a:off x="11260846" y="87558"/>
            <a:ext cx="736271" cy="64522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/>
              <a:t>⑤S#4</a:t>
            </a:r>
            <a:endParaRPr kumimoji="1" lang="ja-JP" altLang="en-US" sz="2000" b="1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00E6449-65C1-D049-8AD8-23C1F106B531}"/>
              </a:ext>
            </a:extLst>
          </p:cNvPr>
          <p:cNvSpPr/>
          <p:nvPr/>
        </p:nvSpPr>
        <p:spPr>
          <a:xfrm>
            <a:off x="7452262" y="2989782"/>
            <a:ext cx="2959310" cy="7956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E4D2CFAA-F73E-444D-8A21-0CDD693AA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1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16075D4-A4D3-C048-A837-FF095E89FAA3}"/>
              </a:ext>
            </a:extLst>
          </p:cNvPr>
          <p:cNvSpPr txBox="1"/>
          <p:nvPr/>
        </p:nvSpPr>
        <p:spPr>
          <a:xfrm>
            <a:off x="2202088" y="3119376"/>
            <a:ext cx="1542062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1100">
                <a:solidFill>
                  <a:schemeClr val="tx1">
                    <a:lumMod val="65000"/>
                    <a:lumOff val="35000"/>
                  </a:schemeClr>
                </a:solidFill>
              </a:rPr>
              <a:t>妻</a:t>
            </a:r>
            <a:r>
              <a:rPr kumimoji="1"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kumimoji="1" lang="ja-JP" altLang="en-US" sz="1100">
                <a:solidFill>
                  <a:schemeClr val="tx1">
                    <a:lumMod val="65000"/>
                    <a:lumOff val="35000"/>
                  </a:schemeClr>
                </a:solidFill>
              </a:rPr>
              <a:t>様子がおかしい</a:t>
            </a:r>
          </a:p>
        </p:txBody>
      </p:sp>
      <p:pic>
        <p:nvPicPr>
          <p:cNvPr id="28" name="図 27" descr="電子機器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42E0A990-49D3-3B46-A6CD-C64CFABCB6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9215"/>
          <a:stretch/>
        </p:blipFill>
        <p:spPr>
          <a:xfrm>
            <a:off x="1690221" y="4057650"/>
            <a:ext cx="3164365" cy="2797052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33" name="円/楕円 32">
            <a:extLst>
              <a:ext uri="{FF2B5EF4-FFF2-40B4-BE49-F238E27FC236}">
                <a16:creationId xmlns:a16="http://schemas.microsoft.com/office/drawing/2014/main" id="{69CD964F-5387-1343-A2F8-7B7423AA457F}"/>
              </a:ext>
            </a:extLst>
          </p:cNvPr>
          <p:cNvSpPr/>
          <p:nvPr/>
        </p:nvSpPr>
        <p:spPr>
          <a:xfrm>
            <a:off x="4452470" y="429695"/>
            <a:ext cx="320634" cy="3206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800"/>
              <a:t>拓也</a:t>
            </a:r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0877D524-D4AF-834C-AC8B-46244A8421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" t="52252" r="-429" b="20348"/>
          <a:stretch/>
        </p:blipFill>
        <p:spPr>
          <a:xfrm>
            <a:off x="1689100" y="2064273"/>
            <a:ext cx="3164365" cy="1879095"/>
          </a:xfrm>
          <a:prstGeom prst="rect">
            <a:avLst/>
          </a:prstGeom>
          <a:ln>
            <a:noFill/>
          </a:ln>
        </p:spPr>
      </p:pic>
      <p:pic>
        <p:nvPicPr>
          <p:cNvPr id="38" name="図 37">
            <a:extLst>
              <a:ext uri="{FF2B5EF4-FFF2-40B4-BE49-F238E27FC236}">
                <a16:creationId xmlns:a16="http://schemas.microsoft.com/office/drawing/2014/main" id="{13354071-10E1-8B4A-A9AE-5C7825BBA6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549" b="44051"/>
          <a:stretch/>
        </p:blipFill>
        <p:spPr>
          <a:xfrm>
            <a:off x="7341488" y="1273291"/>
            <a:ext cx="3164365" cy="1879095"/>
          </a:xfrm>
          <a:prstGeom prst="rect">
            <a:avLst/>
          </a:prstGeom>
          <a:ln>
            <a:noFill/>
          </a:ln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FA64A29-AE0A-3942-9A08-11C798AFA38B}"/>
              </a:ext>
            </a:extLst>
          </p:cNvPr>
          <p:cNvSpPr/>
          <p:nvPr/>
        </p:nvSpPr>
        <p:spPr>
          <a:xfrm>
            <a:off x="8063000" y="1485995"/>
            <a:ext cx="1729154" cy="6242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b="1" dirty="0">
                <a:solidFill>
                  <a:schemeClr val="accent1">
                    <a:lumMod val="75000"/>
                  </a:schemeClr>
                </a:solidFill>
                <a:effectLst/>
                <a:latin typeface="Modern Love Grunge" panose="020F0502020204030204" pitchFamily="34" charset="0"/>
                <a:cs typeface="Modern Love Grunge" panose="020F0502020204030204" pitchFamily="34" charset="0"/>
              </a:rPr>
              <a:t>Locolon</a:t>
            </a:r>
            <a:endParaRPr kumimoji="1" lang="ja-JP" altLang="en-US" sz="2800" b="1">
              <a:solidFill>
                <a:schemeClr val="accent1">
                  <a:lumMod val="75000"/>
                </a:schemeClr>
              </a:solidFill>
              <a:effectLst/>
              <a:latin typeface="Modern Love Grunge" panose="020F0502020204030204" pitchFamily="34" charset="0"/>
              <a:cs typeface="Modern Love Grunge" panose="020F0502020204030204" pitchFamily="34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A3D379B6-34DD-244B-9217-5AF2652D6AC0}"/>
              </a:ext>
            </a:extLst>
          </p:cNvPr>
          <p:cNvSpPr/>
          <p:nvPr/>
        </p:nvSpPr>
        <p:spPr>
          <a:xfrm>
            <a:off x="2325189" y="1364406"/>
            <a:ext cx="1729154" cy="6242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b="1" dirty="0">
                <a:solidFill>
                  <a:schemeClr val="accent1">
                    <a:lumMod val="75000"/>
                  </a:schemeClr>
                </a:solidFill>
                <a:effectLst/>
                <a:latin typeface="Modern Love Grunge" panose="020F0502020204030204" pitchFamily="34" charset="0"/>
                <a:cs typeface="Ink Free" panose="020F0502020204030204" pitchFamily="34" charset="0"/>
              </a:rPr>
              <a:t>Locolon</a:t>
            </a:r>
            <a:endParaRPr kumimoji="1" lang="ja-JP" altLang="en-US" sz="2800" b="1">
              <a:solidFill>
                <a:schemeClr val="accent1">
                  <a:lumMod val="75000"/>
                </a:schemeClr>
              </a:solidFill>
              <a:effectLst/>
              <a:latin typeface="Modern Love Grunge" panose="020F0502020204030204" pitchFamily="34" charset="0"/>
              <a:cs typeface="Silom" pitchFamily="2" charset="-34"/>
            </a:endParaRPr>
          </a:p>
        </p:txBody>
      </p:sp>
      <p:pic>
        <p:nvPicPr>
          <p:cNvPr id="7" name="図 6" descr="テキスト&#10;&#10;自動的に生成された説明">
            <a:extLst>
              <a:ext uri="{FF2B5EF4-FFF2-40B4-BE49-F238E27FC236}">
                <a16:creationId xmlns:a16="http://schemas.microsoft.com/office/drawing/2014/main" id="{5EBE8581-194B-9A42-B43B-88884BD3CB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7910" y="2161126"/>
            <a:ext cx="3162602" cy="597135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BF84D41-DB91-1743-9D26-8BC4F5851541}"/>
              </a:ext>
            </a:extLst>
          </p:cNvPr>
          <p:cNvSpPr/>
          <p:nvPr/>
        </p:nvSpPr>
        <p:spPr>
          <a:xfrm>
            <a:off x="7932991" y="2429691"/>
            <a:ext cx="1589832" cy="209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8073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ADE7EF7F-0833-D447-874B-86E6939CA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9647" y="0"/>
            <a:ext cx="3167360" cy="6864492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DF4A73D-2245-AE43-AC03-74F51B6FD616}"/>
              </a:ext>
            </a:extLst>
          </p:cNvPr>
          <p:cNvSpPr/>
          <p:nvPr/>
        </p:nvSpPr>
        <p:spPr>
          <a:xfrm>
            <a:off x="7319595" y="5284659"/>
            <a:ext cx="3086207" cy="60881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kumimoji="1" lang="ja-JP" altLang="en-US" sz="1400">
                <a:solidFill>
                  <a:srgbClr val="004FB8"/>
                </a:solidFill>
              </a:rPr>
              <a:t>妻の行動や様子がおかしいのは浮気が原因か？見抜くポイントとは</a:t>
            </a:r>
            <a:r>
              <a:rPr lang="en-US" altLang="ja-JP" sz="1400" dirty="0">
                <a:solidFill>
                  <a:srgbClr val="004FB8"/>
                </a:solidFill>
              </a:rPr>
              <a:t>...</a:t>
            </a:r>
            <a:endParaRPr kumimoji="1" lang="ja-JP" altLang="en-US" sz="1400">
              <a:solidFill>
                <a:srgbClr val="004FB8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2929B6E-851D-AA4F-A301-E0EA9161191B}"/>
              </a:ext>
            </a:extLst>
          </p:cNvPr>
          <p:cNvSpPr/>
          <p:nvPr/>
        </p:nvSpPr>
        <p:spPr>
          <a:xfrm>
            <a:off x="7300255" y="5850147"/>
            <a:ext cx="3164365" cy="464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ja-JP" altLang="en-US" sz="100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「妻の様子がおかしい！」急に身だしなみを整え始めた、香水をつけ始めたなど</a:t>
            </a:r>
            <a:r>
              <a:rPr lang="en-US" altLang="ja-JP" sz="1000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,</a:t>
            </a:r>
            <a:r>
              <a:rPr lang="ja-JP" altLang="en-US" sz="100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女性に変化を感じた男性から</a:t>
            </a:r>
            <a:r>
              <a:rPr lang="en-US" altLang="ja-JP" sz="1000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...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2D75B7F-DA52-1B4F-B10E-270FF6FD3283}"/>
              </a:ext>
            </a:extLst>
          </p:cNvPr>
          <p:cNvSpPr/>
          <p:nvPr/>
        </p:nvSpPr>
        <p:spPr>
          <a:xfrm>
            <a:off x="7603413" y="4954931"/>
            <a:ext cx="2092116" cy="285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solidFill>
                  <a:schemeClr val="tx1"/>
                </a:solidFill>
                <a:ea typeface="+mj-ea"/>
              </a:rPr>
              <a:t>https:</a:t>
            </a:r>
            <a:r>
              <a:rPr lang="en-US" altLang="ja-JP" sz="900" spc="-150" dirty="0">
                <a:solidFill>
                  <a:schemeClr val="tx1"/>
                </a:solidFill>
                <a:ea typeface="+mj-ea"/>
              </a:rPr>
              <a:t>//</a:t>
            </a:r>
            <a:r>
              <a:rPr lang="en-US" altLang="ja-JP" sz="900" dirty="0">
                <a:solidFill>
                  <a:schemeClr val="tx1"/>
                </a:solidFill>
                <a:ea typeface="+mj-ea"/>
              </a:rPr>
              <a:t>uwakitantei.com </a:t>
            </a:r>
            <a:r>
              <a:rPr lang="en-US" altLang="ja-JP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&gt;  </a:t>
            </a:r>
            <a:r>
              <a:rPr lang="en-US" altLang="ja-JP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detal</a:t>
            </a:r>
            <a:endParaRPr lang="en-US" altLang="ja-JP" sz="9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D4F0C63D-C283-D545-A984-18B531532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89655" y="4999651"/>
            <a:ext cx="214202" cy="214202"/>
          </a:xfrm>
          <a:prstGeom prst="rect">
            <a:avLst/>
          </a:prstGeom>
        </p:spPr>
      </p:pic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1113CC9-9E1E-3842-B5D8-89F175E94C40}"/>
              </a:ext>
            </a:extLst>
          </p:cNvPr>
          <p:cNvSpPr/>
          <p:nvPr/>
        </p:nvSpPr>
        <p:spPr>
          <a:xfrm>
            <a:off x="8705565" y="501167"/>
            <a:ext cx="338519" cy="2143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212839DF-2F7E-B947-A847-D46CECC9F659}"/>
              </a:ext>
            </a:extLst>
          </p:cNvPr>
          <p:cNvSpPr/>
          <p:nvPr/>
        </p:nvSpPr>
        <p:spPr>
          <a:xfrm>
            <a:off x="7344101" y="53438"/>
            <a:ext cx="636238" cy="285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  <a:latin typeface="HGSSoeiKakugothicUB" panose="020B0900000000000000" pitchFamily="34" charset="-128"/>
                <a:ea typeface="HGSSoeiKakugothicUB" panose="020B0900000000000000" pitchFamily="34" charset="-128"/>
              </a:rPr>
              <a:t>12:24</a:t>
            </a:r>
            <a:endParaRPr kumimoji="1" lang="ja-JP" altLang="en-US" sz="1050">
              <a:solidFill>
                <a:schemeClr val="tx1"/>
              </a:solidFill>
              <a:latin typeface="HGSSoeiKakugothicUB" panose="020B0900000000000000" pitchFamily="34" charset="-128"/>
              <a:ea typeface="HGSSoeiKakugothicUB" panose="020B0900000000000000" pitchFamily="34" charset="-128"/>
            </a:endParaRPr>
          </a:p>
        </p:txBody>
      </p:sp>
      <p:pic>
        <p:nvPicPr>
          <p:cNvPr id="36" name="図 35">
            <a:extLst>
              <a:ext uri="{FF2B5EF4-FFF2-40B4-BE49-F238E27FC236}">
                <a16:creationId xmlns:a16="http://schemas.microsoft.com/office/drawing/2014/main" id="{A47EFC84-02E9-0244-B878-46C8D22AB3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477" r="880"/>
          <a:stretch/>
        </p:blipFill>
        <p:spPr>
          <a:xfrm>
            <a:off x="7292642" y="6204856"/>
            <a:ext cx="3164365" cy="653144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4" name="円/楕円 43">
            <a:extLst>
              <a:ext uri="{FF2B5EF4-FFF2-40B4-BE49-F238E27FC236}">
                <a16:creationId xmlns:a16="http://schemas.microsoft.com/office/drawing/2014/main" id="{9E515D70-CB1F-864B-AE29-D85F4EE872D7}"/>
              </a:ext>
            </a:extLst>
          </p:cNvPr>
          <p:cNvSpPr/>
          <p:nvPr/>
        </p:nvSpPr>
        <p:spPr>
          <a:xfrm>
            <a:off x="9938456" y="476469"/>
            <a:ext cx="306341" cy="293819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800"/>
              <a:t>拓也</a:t>
            </a: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9262ADD1-1E21-6545-B397-DC1D69189DE0}"/>
              </a:ext>
            </a:extLst>
          </p:cNvPr>
          <p:cNvSpPr txBox="1"/>
          <p:nvPr/>
        </p:nvSpPr>
        <p:spPr>
          <a:xfrm>
            <a:off x="11426188" y="818698"/>
            <a:ext cx="405589" cy="233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/>
              <a:t>ス</a:t>
            </a:r>
            <a:endParaRPr kumimoji="1" lang="en-US" altLang="ja-JP" sz="2000" b="1" dirty="0"/>
          </a:p>
          <a:p>
            <a:r>
              <a:rPr kumimoji="1" lang="ja-JP" altLang="en-US" sz="2000" b="1"/>
              <a:t>マ</a:t>
            </a:r>
            <a:endParaRPr kumimoji="1" lang="en-US" altLang="ja-JP" sz="2000" b="1" dirty="0"/>
          </a:p>
          <a:p>
            <a:r>
              <a:rPr kumimoji="1" lang="ja-JP" altLang="en-US" sz="2000" b="1"/>
              <a:t>ホ</a:t>
            </a:r>
            <a:endParaRPr kumimoji="1" lang="en-US" altLang="ja-JP" sz="2000" b="1" dirty="0"/>
          </a:p>
          <a:p>
            <a:r>
              <a:rPr kumimoji="1" lang="ja-JP" altLang="en-US" sz="2000" b="1"/>
              <a:t>画</a:t>
            </a:r>
            <a:endParaRPr kumimoji="1" lang="en-US" altLang="ja-JP" sz="2000" b="1" dirty="0"/>
          </a:p>
          <a:p>
            <a:r>
              <a:rPr kumimoji="1" lang="ja-JP" altLang="en-US" sz="2000" b="1"/>
              <a:t>面</a:t>
            </a:r>
            <a:endParaRPr kumimoji="1" lang="en-US" altLang="ja-JP" sz="2000" b="1" dirty="0"/>
          </a:p>
          <a:p>
            <a:r>
              <a:rPr kumimoji="1" lang="ja-JP" altLang="en-US" sz="2000" b="1"/>
              <a:t>構</a:t>
            </a:r>
            <a:endParaRPr kumimoji="1" lang="en-US" altLang="ja-JP" sz="2000" b="1" dirty="0"/>
          </a:p>
          <a:p>
            <a:r>
              <a:rPr kumimoji="1" lang="ja-JP" altLang="en-US" sz="2000" b="1"/>
              <a:t>成</a:t>
            </a:r>
          </a:p>
        </p:txBody>
      </p:sp>
      <p:pic>
        <p:nvPicPr>
          <p:cNvPr id="6" name="図 5" descr="電子機器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A3DA1404-00C2-924C-8AF3-2E83FE2F51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563" t="7473" r="54241" b="88848"/>
          <a:stretch/>
        </p:blipFill>
        <p:spPr>
          <a:xfrm>
            <a:off x="7760774" y="519594"/>
            <a:ext cx="1113707" cy="252283"/>
          </a:xfrm>
          <a:prstGeom prst="rect">
            <a:avLst/>
          </a:prstGeom>
        </p:spPr>
      </p:pic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E440B81F-690E-0F48-82C1-E93421BE98A3}"/>
              </a:ext>
            </a:extLst>
          </p:cNvPr>
          <p:cNvSpPr txBox="1"/>
          <p:nvPr/>
        </p:nvSpPr>
        <p:spPr>
          <a:xfrm>
            <a:off x="10662768" y="93243"/>
            <a:ext cx="461665" cy="8158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ja-JP" dirty="0"/>
              <a:t>②</a:t>
            </a:r>
            <a:r>
              <a:rPr kumimoji="1" lang="ja-JP" altLang="en-US"/>
              <a:t>−１</a:t>
            </a: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44415F93-FAA6-D641-BB4E-72997F1A3DE4}"/>
              </a:ext>
            </a:extLst>
          </p:cNvPr>
          <p:cNvSpPr txBox="1"/>
          <p:nvPr/>
        </p:nvSpPr>
        <p:spPr>
          <a:xfrm>
            <a:off x="11426188" y="3040083"/>
            <a:ext cx="461665" cy="355481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【</a:t>
            </a:r>
            <a:r>
              <a:rPr kumimoji="1" lang="ja-JP" altLang="en-US">
                <a:solidFill>
                  <a:srgbClr val="FF0000"/>
                </a:solidFill>
              </a:rPr>
              <a:t>使用日：◯◯◯◯年◯月◯日</a:t>
            </a:r>
            <a:r>
              <a:rPr kumimoji="1" lang="en-US" altLang="ja-JP" dirty="0">
                <a:solidFill>
                  <a:srgbClr val="FF0000"/>
                </a:solidFill>
              </a:rPr>
              <a:t>】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81CB4E0C-A670-034F-B711-3DB27DDD521F}"/>
              </a:ext>
            </a:extLst>
          </p:cNvPr>
          <p:cNvSpPr txBox="1"/>
          <p:nvPr/>
        </p:nvSpPr>
        <p:spPr>
          <a:xfrm>
            <a:off x="78952" y="87557"/>
            <a:ext cx="369332" cy="153068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ja-JP" sz="1200" dirty="0"/>
              <a:t>[</a:t>
            </a:r>
            <a:r>
              <a:rPr kumimoji="1" lang="ja-JP" altLang="en-US" sz="1200"/>
              <a:t>日程・時間未定</a:t>
            </a:r>
            <a:r>
              <a:rPr kumimoji="1" lang="en-US" altLang="ja-JP" sz="1200" dirty="0"/>
              <a:t>]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C1C9AE40-F714-C94E-864F-75792090708A}"/>
              </a:ext>
            </a:extLst>
          </p:cNvPr>
          <p:cNvSpPr/>
          <p:nvPr/>
        </p:nvSpPr>
        <p:spPr>
          <a:xfrm>
            <a:off x="11260846" y="87558"/>
            <a:ext cx="736271" cy="64522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/>
              <a:t>⑤S#4</a:t>
            </a:r>
            <a:endParaRPr kumimoji="1" lang="ja-JP" altLang="en-US" sz="2000" b="1"/>
          </a:p>
        </p:txBody>
      </p:sp>
      <p:pic>
        <p:nvPicPr>
          <p:cNvPr id="12" name="図 11" descr="アイコン&#10;&#10;自動的に生成された説明">
            <a:extLst>
              <a:ext uri="{FF2B5EF4-FFF2-40B4-BE49-F238E27FC236}">
                <a16:creationId xmlns:a16="http://schemas.microsoft.com/office/drawing/2014/main" id="{FE64D9FC-C13F-B84F-88D3-1F0272937C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3267" y="500183"/>
            <a:ext cx="235927" cy="235927"/>
          </a:xfrm>
          <a:prstGeom prst="rect">
            <a:avLst/>
          </a:prstGeom>
        </p:spPr>
      </p:pic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FE1ECB74-08E4-C54F-850A-9D1D3A7D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F0E0FD9-CDD0-7343-8DB4-1BC9714EFB81}"/>
              </a:ext>
            </a:extLst>
          </p:cNvPr>
          <p:cNvSpPr/>
          <p:nvPr/>
        </p:nvSpPr>
        <p:spPr>
          <a:xfrm>
            <a:off x="7289647" y="1468971"/>
            <a:ext cx="3194313" cy="327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D4A24A-29A3-5345-8CCC-493747DDC958}"/>
              </a:ext>
            </a:extLst>
          </p:cNvPr>
          <p:cNvSpPr/>
          <p:nvPr/>
        </p:nvSpPr>
        <p:spPr>
          <a:xfrm>
            <a:off x="7292149" y="1749429"/>
            <a:ext cx="3164365" cy="480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kumimoji="1" lang="ja-JP" altLang="en-US" sz="1400">
                <a:solidFill>
                  <a:srgbClr val="004FB8"/>
                </a:solidFill>
              </a:rPr>
              <a:t>妻の様子がおかしい？｜浮気をしている</a:t>
            </a:r>
            <a:r>
              <a:rPr kumimoji="1" lang="en-US" altLang="ja-JP" sz="1400">
                <a:solidFill>
                  <a:srgbClr val="004FB8"/>
                </a:solidFill>
              </a:rPr>
              <a:t>...</a:t>
            </a:r>
            <a:endParaRPr kumimoji="1" lang="en-US" altLang="ja-JP" sz="1400" dirty="0">
              <a:solidFill>
                <a:srgbClr val="004FB8"/>
              </a:solidFill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43DECF5B-497A-8F43-9357-4EF637546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2209" y="1448855"/>
            <a:ext cx="213758" cy="213758"/>
          </a:xfrm>
          <a:prstGeom prst="rect">
            <a:avLst/>
          </a:prstGeom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FF1D6EA7-0DA8-0542-81CF-A6375FCD8BDD}"/>
              </a:ext>
            </a:extLst>
          </p:cNvPr>
          <p:cNvSpPr/>
          <p:nvPr/>
        </p:nvSpPr>
        <p:spPr>
          <a:xfrm>
            <a:off x="7552214" y="1410261"/>
            <a:ext cx="2067646" cy="290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900" dirty="0">
                <a:solidFill>
                  <a:schemeClr val="tx1"/>
                </a:solidFill>
              </a:rPr>
              <a:t>https:</a:t>
            </a:r>
            <a:r>
              <a:rPr lang="en-US" altLang="ja-JP" sz="900" spc="-150" dirty="0">
                <a:solidFill>
                  <a:schemeClr val="tx1"/>
                </a:solidFill>
              </a:rPr>
              <a:t>//</a:t>
            </a:r>
            <a:r>
              <a:rPr lang="en-US" altLang="ja-JP" sz="900" dirty="0">
                <a:solidFill>
                  <a:schemeClr val="tx1"/>
                </a:solidFill>
              </a:rPr>
              <a:t>cyousatai.jp &gt; ...</a:t>
            </a:r>
            <a:endParaRPr kumimoji="1" lang="ja-JP" altLang="en-US" sz="900">
              <a:solidFill>
                <a:schemeClr val="tx1"/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0665F83-67A5-E14C-9AFD-61EBE1C667E8}"/>
              </a:ext>
            </a:extLst>
          </p:cNvPr>
          <p:cNvSpPr/>
          <p:nvPr/>
        </p:nvSpPr>
        <p:spPr>
          <a:xfrm>
            <a:off x="7300255" y="2259868"/>
            <a:ext cx="3164365" cy="4717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>
                <a:solidFill>
                  <a:schemeClr val="tx1">
                    <a:lumMod val="95000"/>
                    <a:lumOff val="5000"/>
                  </a:schemeClr>
                </a:solidFill>
              </a:rPr>
              <a:t>妻の様子がおかしい？　</a:t>
            </a:r>
            <a:r>
              <a:rPr kumimoji="1" lang="ja-JP" altLang="en-US" sz="100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妻が浮気をしているかもしれない</a:t>
            </a:r>
            <a:r>
              <a:rPr kumimoji="1" lang="en-US" altLang="ja-JP" sz="1000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…</a:t>
            </a:r>
            <a:r>
              <a:rPr kumimoji="1" lang="ja-JP" altLang="en-US" sz="100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と疑っている男性へ。女性の浮気の兆候や実際に見抜く方法</a:t>
            </a:r>
            <a:r>
              <a:rPr kumimoji="1" lang="en-US" altLang="ja-JP" sz="1000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...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DA716185-A7D3-8042-B62C-066CC67F4F22}"/>
              </a:ext>
            </a:extLst>
          </p:cNvPr>
          <p:cNvSpPr/>
          <p:nvPr/>
        </p:nvSpPr>
        <p:spPr>
          <a:xfrm>
            <a:off x="8368935" y="2773226"/>
            <a:ext cx="2292826" cy="2736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C6C3F44B-37B0-8241-A4CC-CF29AB63C28F}"/>
              </a:ext>
            </a:extLst>
          </p:cNvPr>
          <p:cNvSpPr/>
          <p:nvPr/>
        </p:nvSpPr>
        <p:spPr>
          <a:xfrm>
            <a:off x="7303056" y="2773226"/>
            <a:ext cx="1196827" cy="281506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ja-JP" altLang="en-US" sz="900">
                <a:solidFill>
                  <a:srgbClr val="004FB8"/>
                </a:solidFill>
              </a:rPr>
              <a:t>浮気ってどうして</a:t>
            </a:r>
            <a:r>
              <a:rPr lang="en-US" altLang="ja-JP" sz="900" dirty="0">
                <a:solidFill>
                  <a:srgbClr val="004FB8"/>
                </a:solidFill>
              </a:rPr>
              <a:t>...</a:t>
            </a:r>
            <a:endParaRPr lang="ja-JP" altLang="en-US" sz="900">
              <a:solidFill>
                <a:srgbClr val="004FB8"/>
              </a:solidFill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30C56066-98A2-074E-82B1-2F143E41893F}"/>
              </a:ext>
            </a:extLst>
          </p:cNvPr>
          <p:cNvSpPr/>
          <p:nvPr/>
        </p:nvSpPr>
        <p:spPr>
          <a:xfrm>
            <a:off x="8548106" y="2773226"/>
            <a:ext cx="1028700" cy="273693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900">
                <a:solidFill>
                  <a:srgbClr val="004FB8"/>
                </a:solidFill>
              </a:rPr>
              <a:t>対策方法とは？</a:t>
            </a:r>
          </a:p>
        </p:txBody>
      </p:sp>
      <p:sp>
        <p:nvSpPr>
          <p:cNvPr id="22" name="角丸四角形 21">
            <a:extLst>
              <a:ext uri="{FF2B5EF4-FFF2-40B4-BE49-F238E27FC236}">
                <a16:creationId xmlns:a16="http://schemas.microsoft.com/office/drawing/2014/main" id="{938FFD12-B282-624C-A56C-F8A29D1C1462}"/>
              </a:ext>
            </a:extLst>
          </p:cNvPr>
          <p:cNvSpPr/>
          <p:nvPr/>
        </p:nvSpPr>
        <p:spPr>
          <a:xfrm>
            <a:off x="9625029" y="2777403"/>
            <a:ext cx="1028700" cy="259215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900">
                <a:solidFill>
                  <a:srgbClr val="004FB8"/>
                </a:solidFill>
              </a:rPr>
              <a:t>問い詰めるより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7932ADEC-7C08-564C-8438-C3F93204688F}"/>
              </a:ext>
            </a:extLst>
          </p:cNvPr>
          <p:cNvSpPr/>
          <p:nvPr/>
        </p:nvSpPr>
        <p:spPr>
          <a:xfrm>
            <a:off x="10415962" y="2739824"/>
            <a:ext cx="285990" cy="319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DEA5EA3-1E51-DE49-9D7C-5A55BAFF7CEA}"/>
              </a:ext>
            </a:extLst>
          </p:cNvPr>
          <p:cNvSpPr/>
          <p:nvPr/>
        </p:nvSpPr>
        <p:spPr>
          <a:xfrm>
            <a:off x="7303476" y="3612407"/>
            <a:ext cx="3102746" cy="570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ja-JP" altLang="en-US" sz="1400">
                <a:solidFill>
                  <a:srgbClr val="004FB8"/>
                </a:solidFill>
              </a:rPr>
              <a:t>「嫁の違和感」嫁の様子がどうもおかしい。助けてくれ。</a:t>
            </a:r>
            <a:r>
              <a:rPr lang="en-US" altLang="ja-JP" sz="1400" dirty="0">
                <a:solidFill>
                  <a:srgbClr val="004FB8"/>
                </a:solidFill>
              </a:rPr>
              <a:t>[</a:t>
            </a:r>
            <a:r>
              <a:rPr lang="ja-JP" altLang="en-US" sz="1400">
                <a:solidFill>
                  <a:srgbClr val="004FB8"/>
                </a:solidFill>
              </a:rPr>
              <a:t>俺の日記］</a:t>
            </a:r>
            <a:endParaRPr kumimoji="1" lang="ja-JP" altLang="en-US" sz="1400">
              <a:solidFill>
                <a:srgbClr val="004FB8"/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675EB02-2C29-4E41-A60E-8FEB62A2D06B}"/>
              </a:ext>
            </a:extLst>
          </p:cNvPr>
          <p:cNvSpPr/>
          <p:nvPr/>
        </p:nvSpPr>
        <p:spPr>
          <a:xfrm>
            <a:off x="7478544" y="3291651"/>
            <a:ext cx="2027361" cy="2736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900" dirty="0">
                <a:solidFill>
                  <a:schemeClr val="tx1"/>
                </a:solidFill>
              </a:rPr>
              <a:t>https</a:t>
            </a:r>
            <a:r>
              <a:rPr lang="en-US" altLang="ja-JP" sz="900" spc="-150" dirty="0">
                <a:solidFill>
                  <a:schemeClr val="tx1"/>
                </a:solidFill>
              </a:rPr>
              <a:t>://</a:t>
            </a:r>
            <a:r>
              <a:rPr lang="en-US" altLang="ja-JP" sz="900" dirty="0">
                <a:solidFill>
                  <a:schemeClr val="tx1"/>
                </a:solidFill>
              </a:rPr>
              <a:t>orenobook.fun </a:t>
            </a:r>
            <a:r>
              <a:rPr lang="en-US" altLang="ja-JP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 text</a:t>
            </a:r>
            <a:endParaRPr kumimoji="1" lang="ja-JP" altLang="en-US" sz="9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3" name="図 32">
            <a:extLst>
              <a:ext uri="{FF2B5EF4-FFF2-40B4-BE49-F238E27FC236}">
                <a16:creationId xmlns:a16="http://schemas.microsoft.com/office/drawing/2014/main" id="{08D2F7CF-9593-1A43-9B78-4C178E7DC0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1497" y="3332341"/>
            <a:ext cx="192314" cy="192314"/>
          </a:xfrm>
          <a:prstGeom prst="rect">
            <a:avLst/>
          </a:prstGeom>
        </p:spPr>
      </p:pic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8D19E6A6-E5D0-8D4B-8526-B85BD595F248}"/>
              </a:ext>
            </a:extLst>
          </p:cNvPr>
          <p:cNvSpPr/>
          <p:nvPr/>
        </p:nvSpPr>
        <p:spPr>
          <a:xfrm>
            <a:off x="7293271" y="4159884"/>
            <a:ext cx="3137384" cy="5892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000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- </a:t>
            </a:r>
            <a:r>
              <a:rPr kumimoji="1" lang="ja-JP" altLang="en-US" sz="100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俺の嫁がおかしい。俺「昨日帰ってくるの遅かったじゃん。会社の飲みだったけ？」嫁「そうなんだよね</a:t>
            </a:r>
            <a:r>
              <a:rPr lang="ja-JP" altLang="en-US" sz="100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、飲みすぎ</a:t>
            </a:r>
            <a:r>
              <a:rPr lang="en-US" altLang="ja-JP" sz="1000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...</a:t>
            </a:r>
            <a:endParaRPr kumimoji="1" lang="ja-JP" altLang="en-US" sz="1000">
              <a:solidFill>
                <a:schemeClr val="tx1"/>
              </a:solidFill>
            </a:endParaRPr>
          </a:p>
        </p:txBody>
      </p:sp>
      <p:pic>
        <p:nvPicPr>
          <p:cNvPr id="35" name="図 34">
            <a:extLst>
              <a:ext uri="{FF2B5EF4-FFF2-40B4-BE49-F238E27FC236}">
                <a16:creationId xmlns:a16="http://schemas.microsoft.com/office/drawing/2014/main" id="{46E6C5E3-639B-2E4C-9226-E5D8374FE5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35" t="40123" r="1280" b="56763"/>
          <a:stretch/>
        </p:blipFill>
        <p:spPr>
          <a:xfrm>
            <a:off x="7303056" y="3066312"/>
            <a:ext cx="3137384" cy="213758"/>
          </a:xfrm>
          <a:prstGeom prst="rect">
            <a:avLst/>
          </a:prstGeom>
          <a:ln>
            <a:noFill/>
          </a:ln>
        </p:spPr>
      </p:pic>
      <p:sp>
        <p:nvSpPr>
          <p:cNvPr id="18" name="円/楕円 17">
            <a:extLst>
              <a:ext uri="{FF2B5EF4-FFF2-40B4-BE49-F238E27FC236}">
                <a16:creationId xmlns:a16="http://schemas.microsoft.com/office/drawing/2014/main" id="{E0FE93E7-0E96-8140-88E3-C25C4971E84E}"/>
              </a:ext>
            </a:extLst>
          </p:cNvPr>
          <p:cNvSpPr/>
          <p:nvPr/>
        </p:nvSpPr>
        <p:spPr>
          <a:xfrm>
            <a:off x="7488634" y="437513"/>
            <a:ext cx="338519" cy="3895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ja-JP" sz="1200" b="1" dirty="0">
                <a:solidFill>
                  <a:schemeClr val="accent1">
                    <a:lumMod val="75000"/>
                  </a:schemeClr>
                </a:solidFill>
                <a:latin typeface="Modern Love Grunge" panose="020F0502020204030204" pitchFamily="34" charset="0"/>
                <a:cs typeface="Modern Love Grunge" panose="020F0502020204030204" pitchFamily="34" charset="0"/>
              </a:rPr>
              <a:t>L</a:t>
            </a:r>
            <a:endParaRPr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2872390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BBD6081-69AE-9D4F-8A76-2A53A5AFB616}"/>
              </a:ext>
            </a:extLst>
          </p:cNvPr>
          <p:cNvSpPr txBox="1"/>
          <p:nvPr/>
        </p:nvSpPr>
        <p:spPr>
          <a:xfrm>
            <a:off x="11426188" y="818698"/>
            <a:ext cx="405589" cy="233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/>
              <a:t>ス</a:t>
            </a:r>
            <a:endParaRPr kumimoji="1" lang="en-US" altLang="ja-JP" sz="2000" b="1" dirty="0"/>
          </a:p>
          <a:p>
            <a:r>
              <a:rPr kumimoji="1" lang="ja-JP" altLang="en-US" sz="2000" b="1"/>
              <a:t>マ</a:t>
            </a:r>
            <a:endParaRPr kumimoji="1" lang="en-US" altLang="ja-JP" sz="2000" b="1" dirty="0"/>
          </a:p>
          <a:p>
            <a:r>
              <a:rPr kumimoji="1" lang="ja-JP" altLang="en-US" sz="2000" b="1"/>
              <a:t>ホ</a:t>
            </a:r>
            <a:endParaRPr kumimoji="1" lang="en-US" altLang="ja-JP" sz="2000" b="1" dirty="0"/>
          </a:p>
          <a:p>
            <a:r>
              <a:rPr kumimoji="1" lang="ja-JP" altLang="en-US" sz="2000" b="1"/>
              <a:t>画</a:t>
            </a:r>
            <a:endParaRPr kumimoji="1" lang="en-US" altLang="ja-JP" sz="2000" b="1" dirty="0"/>
          </a:p>
          <a:p>
            <a:r>
              <a:rPr kumimoji="1" lang="ja-JP" altLang="en-US" sz="2000" b="1"/>
              <a:t>面</a:t>
            </a:r>
            <a:endParaRPr kumimoji="1" lang="en-US" altLang="ja-JP" sz="2000" b="1" dirty="0"/>
          </a:p>
          <a:p>
            <a:r>
              <a:rPr kumimoji="1" lang="ja-JP" altLang="en-US" sz="2000" b="1"/>
              <a:t>構</a:t>
            </a:r>
            <a:endParaRPr kumimoji="1" lang="en-US" altLang="ja-JP" sz="2000" b="1" dirty="0"/>
          </a:p>
          <a:p>
            <a:r>
              <a:rPr kumimoji="1" lang="ja-JP" altLang="en-US" sz="2000" b="1"/>
              <a:t>成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D90BECC-5924-8345-9A00-5A0DB7B26912}"/>
              </a:ext>
            </a:extLst>
          </p:cNvPr>
          <p:cNvSpPr txBox="1"/>
          <p:nvPr/>
        </p:nvSpPr>
        <p:spPr>
          <a:xfrm>
            <a:off x="10438725" y="1093466"/>
            <a:ext cx="461665" cy="535539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b="1">
                <a:latin typeface="+mj-lt"/>
              </a:rPr>
              <a:t>「浮気　バレた」と入力</a:t>
            </a:r>
            <a:r>
              <a:rPr lang="ja-JP" altLang="en-US" b="1">
                <a:latin typeface="+mj-lt"/>
              </a:rPr>
              <a:t>し「検索」をタップする</a:t>
            </a:r>
            <a:endParaRPr kumimoji="1" lang="ja-JP" altLang="en-US" b="1">
              <a:latin typeface="+mj-lt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7735862-AA4E-8141-8FD7-095386365545}"/>
              </a:ext>
            </a:extLst>
          </p:cNvPr>
          <p:cNvSpPr txBox="1"/>
          <p:nvPr/>
        </p:nvSpPr>
        <p:spPr>
          <a:xfrm>
            <a:off x="10438725" y="277620"/>
            <a:ext cx="461665" cy="8158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ja-JP" dirty="0"/>
              <a:t>③</a:t>
            </a:r>
            <a:r>
              <a:rPr kumimoji="1" lang="ja-JP" altLang="en-US"/>
              <a:t>−２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38353DA-C03B-9F43-8B3B-BF142B7B84FD}"/>
              </a:ext>
            </a:extLst>
          </p:cNvPr>
          <p:cNvSpPr txBox="1"/>
          <p:nvPr/>
        </p:nvSpPr>
        <p:spPr>
          <a:xfrm>
            <a:off x="11426188" y="3040083"/>
            <a:ext cx="461665" cy="355481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【</a:t>
            </a:r>
            <a:r>
              <a:rPr kumimoji="1" lang="ja-JP" altLang="en-US">
                <a:solidFill>
                  <a:srgbClr val="FF0000"/>
                </a:solidFill>
              </a:rPr>
              <a:t>使用日：◯◯◯◯年◯月◯日</a:t>
            </a:r>
            <a:r>
              <a:rPr kumimoji="1" lang="en-US" altLang="ja-JP" dirty="0">
                <a:solidFill>
                  <a:srgbClr val="FF0000"/>
                </a:solidFill>
              </a:rPr>
              <a:t>】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7A0A0D1-BA65-D74B-9480-C7D3087B910A}"/>
              </a:ext>
            </a:extLst>
          </p:cNvPr>
          <p:cNvSpPr txBox="1"/>
          <p:nvPr/>
        </p:nvSpPr>
        <p:spPr>
          <a:xfrm>
            <a:off x="78952" y="87557"/>
            <a:ext cx="369332" cy="153068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ja-JP" sz="1200" dirty="0"/>
              <a:t>[</a:t>
            </a:r>
            <a:r>
              <a:rPr kumimoji="1" lang="ja-JP" altLang="en-US" sz="1200"/>
              <a:t>日程・時間未定</a:t>
            </a:r>
            <a:r>
              <a:rPr kumimoji="1" lang="en-US" altLang="ja-JP" sz="1200" dirty="0"/>
              <a:t>]</a:t>
            </a: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B6EC88A0-07D2-5446-8953-FEA35CA12370}"/>
              </a:ext>
            </a:extLst>
          </p:cNvPr>
          <p:cNvSpPr/>
          <p:nvPr/>
        </p:nvSpPr>
        <p:spPr>
          <a:xfrm>
            <a:off x="11260846" y="87558"/>
            <a:ext cx="736271" cy="64522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/>
              <a:t>⑤S#4</a:t>
            </a:r>
            <a:endParaRPr kumimoji="1" lang="ja-JP" altLang="en-US" sz="2000" b="1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5E265AD-8219-C243-95E3-9EBA756A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3</a:t>
            </a:fld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DE2DB69C-3DA7-9948-97AC-3C0F94475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7898" y="22821"/>
            <a:ext cx="3164365" cy="685800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4" name="図 13" descr="電子機器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A53ECB26-CA90-534A-A1C4-13AE3A6D1D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13126" r="161" b="78091"/>
          <a:stretch/>
        </p:blipFill>
        <p:spPr>
          <a:xfrm>
            <a:off x="7690465" y="3448523"/>
            <a:ext cx="2144123" cy="415427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306D95FC-4A51-0E4F-ABEF-CB76E8D9D3B5}"/>
              </a:ext>
            </a:extLst>
          </p:cNvPr>
          <p:cNvSpPr/>
          <p:nvPr/>
        </p:nvSpPr>
        <p:spPr>
          <a:xfrm>
            <a:off x="7215995" y="42344"/>
            <a:ext cx="609600" cy="331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HGSSoeiKakugothicUB" panose="020B0900000000000000" pitchFamily="34" charset="-128"/>
                <a:ea typeface="HGSSoeiKakugothicUB" panose="020B0900000000000000" pitchFamily="34" charset="-128"/>
              </a:rPr>
              <a:t>12:25</a:t>
            </a:r>
            <a:endParaRPr kumimoji="1" lang="ja-JP" altLang="en-US" sz="1000">
              <a:solidFill>
                <a:schemeClr val="tx1"/>
              </a:solidFill>
              <a:latin typeface="HGSSoeiKakugothicUB" panose="020B0900000000000000" pitchFamily="34" charset="-128"/>
              <a:ea typeface="HGSSoeiKakugothicUB" panose="020B0900000000000000" pitchFamily="34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CF1D7E7-2BBF-8646-AD43-CA25FB9FAC4F}"/>
              </a:ext>
            </a:extLst>
          </p:cNvPr>
          <p:cNvSpPr txBox="1"/>
          <p:nvPr/>
        </p:nvSpPr>
        <p:spPr>
          <a:xfrm>
            <a:off x="6716870" y="307046"/>
            <a:ext cx="400110" cy="57235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ja-JP" sz="1400" dirty="0"/>
              <a:t>※</a:t>
            </a:r>
            <a:r>
              <a:rPr lang="ja-JP" altLang="en-US" sz="1400"/>
              <a:t>サジェスト、キーボードの予測変換は表示しない</a:t>
            </a:r>
            <a:endParaRPr lang="en-US" altLang="ja-JP" sz="1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8557BAE5-54BD-AF44-B547-DE389026111D}"/>
              </a:ext>
            </a:extLst>
          </p:cNvPr>
          <p:cNvSpPr txBox="1"/>
          <p:nvPr/>
        </p:nvSpPr>
        <p:spPr>
          <a:xfrm>
            <a:off x="7713839" y="3138899"/>
            <a:ext cx="1542062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1100">
                <a:solidFill>
                  <a:schemeClr val="tx1">
                    <a:lumMod val="65000"/>
                    <a:lumOff val="35000"/>
                  </a:schemeClr>
                </a:solidFill>
              </a:rPr>
              <a:t>妻</a:t>
            </a:r>
            <a:r>
              <a:rPr kumimoji="1"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kumimoji="1" lang="ja-JP" altLang="en-US" sz="1100">
                <a:solidFill>
                  <a:schemeClr val="tx1">
                    <a:lumMod val="65000"/>
                    <a:lumOff val="35000"/>
                  </a:schemeClr>
                </a:solidFill>
              </a:rPr>
              <a:t>様子がおかしい</a:t>
            </a:r>
          </a:p>
        </p:txBody>
      </p:sp>
      <p:pic>
        <p:nvPicPr>
          <p:cNvPr id="21" name="図 20" descr="電子機器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9223AD3A-3862-D943-B4DE-AE1D2C30EF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9215"/>
          <a:stretch/>
        </p:blipFill>
        <p:spPr>
          <a:xfrm>
            <a:off x="7201972" y="4077173"/>
            <a:ext cx="3164365" cy="2797052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22" name="円/楕円 21">
            <a:extLst>
              <a:ext uri="{FF2B5EF4-FFF2-40B4-BE49-F238E27FC236}">
                <a16:creationId xmlns:a16="http://schemas.microsoft.com/office/drawing/2014/main" id="{DA333702-36AA-1648-8730-8B56B8CEF74E}"/>
              </a:ext>
            </a:extLst>
          </p:cNvPr>
          <p:cNvSpPr/>
          <p:nvPr/>
        </p:nvSpPr>
        <p:spPr>
          <a:xfrm>
            <a:off x="9964221" y="449218"/>
            <a:ext cx="320634" cy="3206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800"/>
              <a:t>拓也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52BA8FF-49D4-F94B-8AFB-DB30AA19EF57}"/>
              </a:ext>
            </a:extLst>
          </p:cNvPr>
          <p:cNvSpPr/>
          <p:nvPr/>
        </p:nvSpPr>
        <p:spPr>
          <a:xfrm>
            <a:off x="8070256" y="3531127"/>
            <a:ext cx="1455841" cy="203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800">
                <a:solidFill>
                  <a:schemeClr val="tx1">
                    <a:lumMod val="65000"/>
                    <a:lumOff val="35000"/>
                  </a:schemeClr>
                </a:solidFill>
              </a:rPr>
              <a:t>妻</a:t>
            </a:r>
            <a:r>
              <a:rPr kumimoji="1" lang="en-US" altLang="ja-JP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kumimoji="1" lang="ja-JP" altLang="en-US" sz="800">
                <a:solidFill>
                  <a:schemeClr val="tx1">
                    <a:lumMod val="65000"/>
                    <a:lumOff val="35000"/>
                  </a:schemeClr>
                </a:solidFill>
              </a:rPr>
              <a:t>様子がおかしい</a:t>
            </a:r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777ED558-834D-C744-943C-911E0958B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" t="52252" r="-429" b="20348"/>
          <a:stretch/>
        </p:blipFill>
        <p:spPr>
          <a:xfrm>
            <a:off x="7194388" y="2129817"/>
            <a:ext cx="3164365" cy="1879095"/>
          </a:xfrm>
          <a:prstGeom prst="rect">
            <a:avLst/>
          </a:prstGeom>
          <a:ln>
            <a:noFill/>
          </a:ln>
        </p:spPr>
      </p:pic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5D62220C-1E82-7140-A3D7-119A35526973}"/>
              </a:ext>
            </a:extLst>
          </p:cNvPr>
          <p:cNvSpPr/>
          <p:nvPr/>
        </p:nvSpPr>
        <p:spPr>
          <a:xfrm>
            <a:off x="7895210" y="1342498"/>
            <a:ext cx="1729154" cy="6242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b="1" dirty="0">
                <a:solidFill>
                  <a:schemeClr val="accent1">
                    <a:lumMod val="75000"/>
                  </a:schemeClr>
                </a:solidFill>
                <a:effectLst/>
                <a:latin typeface="Modern Love Grunge" panose="020F0502020204030204" pitchFamily="34" charset="0"/>
                <a:cs typeface="Ink Free" panose="020F0502020204030204" pitchFamily="34" charset="0"/>
              </a:rPr>
              <a:t>Locolon</a:t>
            </a:r>
            <a:endParaRPr kumimoji="1" lang="ja-JP" altLang="en-US" sz="2800" b="1">
              <a:solidFill>
                <a:schemeClr val="accent1">
                  <a:lumMod val="75000"/>
                </a:schemeClr>
              </a:solidFill>
              <a:effectLst/>
              <a:latin typeface="Modern Love Grunge" panose="020F0502020204030204" pitchFamily="34" charset="0"/>
              <a:cs typeface="Silom" pitchFamily="2" charset="-34"/>
            </a:endParaRPr>
          </a:p>
        </p:txBody>
      </p:sp>
      <p:pic>
        <p:nvPicPr>
          <p:cNvPr id="6" name="図 5" descr="テキスト&#10;&#10;自動的に生成された説明">
            <a:extLst>
              <a:ext uri="{FF2B5EF4-FFF2-40B4-BE49-F238E27FC236}">
                <a16:creationId xmlns:a16="http://schemas.microsoft.com/office/drawing/2014/main" id="{A2A3EE80-40B0-414E-A089-142810CD7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3574" y="2088558"/>
            <a:ext cx="3126934" cy="5904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1452F86-FA77-7641-AA0B-D482A851E025}"/>
              </a:ext>
            </a:extLst>
          </p:cNvPr>
          <p:cNvSpPr txBox="1"/>
          <p:nvPr/>
        </p:nvSpPr>
        <p:spPr>
          <a:xfrm>
            <a:off x="7747637" y="2230698"/>
            <a:ext cx="1333118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1100">
                <a:solidFill>
                  <a:schemeClr val="tx1">
                    <a:lumMod val="75000"/>
                    <a:lumOff val="25000"/>
                  </a:schemeClr>
                </a:solidFill>
              </a:rPr>
              <a:t>浮気　バレた</a:t>
            </a:r>
          </a:p>
        </p:txBody>
      </p:sp>
    </p:spTree>
    <p:extLst>
      <p:ext uri="{BB962C8B-B14F-4D97-AF65-F5344CB8AC3E}">
        <p14:creationId xmlns:p14="http://schemas.microsoft.com/office/powerpoint/2010/main" val="1218532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BBD6081-69AE-9D4F-8A76-2A53A5AFB616}"/>
              </a:ext>
            </a:extLst>
          </p:cNvPr>
          <p:cNvSpPr txBox="1"/>
          <p:nvPr/>
        </p:nvSpPr>
        <p:spPr>
          <a:xfrm>
            <a:off x="11426188" y="818698"/>
            <a:ext cx="405589" cy="233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/>
              <a:t>ス</a:t>
            </a:r>
            <a:endParaRPr kumimoji="1" lang="en-US" altLang="ja-JP" sz="2000" b="1" dirty="0"/>
          </a:p>
          <a:p>
            <a:r>
              <a:rPr kumimoji="1" lang="ja-JP" altLang="en-US" sz="2000" b="1"/>
              <a:t>マ</a:t>
            </a:r>
            <a:endParaRPr kumimoji="1" lang="en-US" altLang="ja-JP" sz="2000" b="1" dirty="0"/>
          </a:p>
          <a:p>
            <a:r>
              <a:rPr kumimoji="1" lang="ja-JP" altLang="en-US" sz="2000" b="1"/>
              <a:t>ホ</a:t>
            </a:r>
            <a:endParaRPr kumimoji="1" lang="en-US" altLang="ja-JP" sz="2000" b="1" dirty="0"/>
          </a:p>
          <a:p>
            <a:r>
              <a:rPr kumimoji="1" lang="ja-JP" altLang="en-US" sz="2000" b="1"/>
              <a:t>画</a:t>
            </a:r>
            <a:endParaRPr kumimoji="1" lang="en-US" altLang="ja-JP" sz="2000" b="1" dirty="0"/>
          </a:p>
          <a:p>
            <a:r>
              <a:rPr kumimoji="1" lang="ja-JP" altLang="en-US" sz="2000" b="1"/>
              <a:t>面</a:t>
            </a:r>
            <a:endParaRPr kumimoji="1" lang="en-US" altLang="ja-JP" sz="2000" b="1" dirty="0"/>
          </a:p>
          <a:p>
            <a:r>
              <a:rPr kumimoji="1" lang="ja-JP" altLang="en-US" sz="2000" b="1"/>
              <a:t>構</a:t>
            </a:r>
            <a:endParaRPr kumimoji="1" lang="en-US" altLang="ja-JP" sz="2000" b="1" dirty="0"/>
          </a:p>
          <a:p>
            <a:r>
              <a:rPr kumimoji="1" lang="ja-JP" altLang="en-US" sz="2000" b="1"/>
              <a:t>成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AD8A1D3-D0AF-1B42-9320-B503E2D76BA5}"/>
              </a:ext>
            </a:extLst>
          </p:cNvPr>
          <p:cNvSpPr/>
          <p:nvPr/>
        </p:nvSpPr>
        <p:spPr>
          <a:xfrm>
            <a:off x="11260846" y="87558"/>
            <a:ext cx="736271" cy="64522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/>
              <a:t>⑤S#4</a:t>
            </a:r>
            <a:endParaRPr kumimoji="1" lang="ja-JP" altLang="en-US" sz="2000" b="1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E4259A9-25D2-5A4B-8D26-6AC8BABE5929}"/>
              </a:ext>
            </a:extLst>
          </p:cNvPr>
          <p:cNvSpPr txBox="1"/>
          <p:nvPr/>
        </p:nvSpPr>
        <p:spPr>
          <a:xfrm>
            <a:off x="10662768" y="93243"/>
            <a:ext cx="461665" cy="8158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ja-JP" dirty="0"/>
              <a:t>④</a:t>
            </a:r>
            <a:r>
              <a:rPr kumimoji="1" lang="ja-JP" altLang="en-US"/>
              <a:t>−１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79339FD-0CB4-8D44-AB74-EAE7238B0B4F}"/>
              </a:ext>
            </a:extLst>
          </p:cNvPr>
          <p:cNvSpPr txBox="1"/>
          <p:nvPr/>
        </p:nvSpPr>
        <p:spPr>
          <a:xfrm>
            <a:off x="10675270" y="940535"/>
            <a:ext cx="430887" cy="58242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sz="1600" b="1"/>
              <a:t>一番目に出てくる記事「浮気がバレる理由８選」をタップする</a:t>
            </a: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DB1474B3-8644-194D-8561-8947380FD443}"/>
              </a:ext>
            </a:extLst>
          </p:cNvPr>
          <p:cNvSpPr txBox="1"/>
          <p:nvPr/>
        </p:nvSpPr>
        <p:spPr>
          <a:xfrm>
            <a:off x="11426188" y="3040083"/>
            <a:ext cx="461665" cy="355481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【</a:t>
            </a:r>
            <a:r>
              <a:rPr kumimoji="1" lang="ja-JP" altLang="en-US">
                <a:solidFill>
                  <a:srgbClr val="FF0000"/>
                </a:solidFill>
              </a:rPr>
              <a:t>使用日：◯◯◯◯年◯月◯日</a:t>
            </a:r>
            <a:r>
              <a:rPr kumimoji="1" lang="en-US" altLang="ja-JP" dirty="0">
                <a:solidFill>
                  <a:srgbClr val="FF0000"/>
                </a:solidFill>
              </a:rPr>
              <a:t>】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F994DC58-D8F7-C548-978D-B8DD9E968B00}"/>
              </a:ext>
            </a:extLst>
          </p:cNvPr>
          <p:cNvSpPr txBox="1"/>
          <p:nvPr/>
        </p:nvSpPr>
        <p:spPr>
          <a:xfrm>
            <a:off x="78952" y="87557"/>
            <a:ext cx="369332" cy="153068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ja-JP" sz="1200" dirty="0"/>
              <a:t>[</a:t>
            </a:r>
            <a:r>
              <a:rPr kumimoji="1" lang="ja-JP" altLang="en-US" sz="1200"/>
              <a:t>日程・時間未定</a:t>
            </a:r>
            <a:r>
              <a:rPr kumimoji="1" lang="en-US" altLang="ja-JP" sz="1200" dirty="0"/>
              <a:t>]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19A89E0C-E89F-964A-BB7A-F430FF0FF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68" name="図 67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C0A34BF5-6A20-054F-A6C7-996096F09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393" y="0"/>
            <a:ext cx="3164365" cy="6858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A5920EA8-4FB3-4C4B-919A-726C72E00EC2}"/>
              </a:ext>
            </a:extLst>
          </p:cNvPr>
          <p:cNvSpPr/>
          <p:nvPr/>
        </p:nvSpPr>
        <p:spPr>
          <a:xfrm>
            <a:off x="7344101" y="53438"/>
            <a:ext cx="636238" cy="285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050" dirty="0">
                <a:solidFill>
                  <a:schemeClr val="tx1"/>
                </a:solidFill>
                <a:latin typeface="HGSSoeiKakugothicUB" panose="020B0900000000000000" pitchFamily="34" charset="-128"/>
                <a:ea typeface="HGSSoeiKakugothicUB" panose="020B0900000000000000" pitchFamily="34" charset="-128"/>
              </a:rPr>
              <a:t>12:25</a:t>
            </a:r>
            <a:endParaRPr kumimoji="1" lang="ja-JP" altLang="en-US" sz="1050">
              <a:solidFill>
                <a:schemeClr val="tx1"/>
              </a:solidFill>
              <a:latin typeface="HGSSoeiKakugothicUB" panose="020B0900000000000000" pitchFamily="34" charset="-128"/>
              <a:ea typeface="HGSSoeiKakugothicUB" panose="020B0900000000000000" pitchFamily="34" charset="-128"/>
            </a:endParaRPr>
          </a:p>
        </p:txBody>
      </p:sp>
      <p:pic>
        <p:nvPicPr>
          <p:cNvPr id="70" name="図 69" descr="図形, 矢印&#10;&#10;自動的に生成された説明">
            <a:extLst>
              <a:ext uri="{FF2B5EF4-FFF2-40B4-BE49-F238E27FC236}">
                <a16:creationId xmlns:a16="http://schemas.microsoft.com/office/drawing/2014/main" id="{95A331B5-749E-B54E-A4FF-F4FD0BFB0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216" y="1421668"/>
            <a:ext cx="221274" cy="210901"/>
          </a:xfrm>
          <a:prstGeom prst="rect">
            <a:avLst/>
          </a:prstGeom>
        </p:spPr>
      </p:pic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4CF6ACEF-89CC-3E47-8CF4-DA64D77CD137}"/>
              </a:ext>
            </a:extLst>
          </p:cNvPr>
          <p:cNvSpPr/>
          <p:nvPr/>
        </p:nvSpPr>
        <p:spPr>
          <a:xfrm>
            <a:off x="7662220" y="1469444"/>
            <a:ext cx="1762860" cy="131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900" dirty="0">
                <a:solidFill>
                  <a:schemeClr val="tx1"/>
                </a:solidFill>
              </a:rPr>
              <a:t>https://couplenote.jp  &gt; ...</a:t>
            </a:r>
            <a:endParaRPr kumimoji="1" lang="ja-JP" altLang="en-US" sz="900">
              <a:solidFill>
                <a:schemeClr val="tx1"/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11C6A4BA-46EB-BD49-91C1-4B776803BF29}"/>
              </a:ext>
            </a:extLst>
          </p:cNvPr>
          <p:cNvSpPr/>
          <p:nvPr/>
        </p:nvSpPr>
        <p:spPr>
          <a:xfrm>
            <a:off x="7367513" y="1714945"/>
            <a:ext cx="3036011" cy="46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solidFill>
                  <a:srgbClr val="004FB8"/>
                </a:solidFill>
              </a:rPr>
              <a:t>浮気がバレる理由８選</a:t>
            </a:r>
            <a:r>
              <a:rPr lang="ja-JP" altLang="en-US" sz="1400">
                <a:solidFill>
                  <a:srgbClr val="004FB8"/>
                </a:solidFill>
              </a:rPr>
              <a:t>｜</a:t>
            </a:r>
            <a:r>
              <a:rPr lang="en-US" altLang="ja-JP" sz="1400" dirty="0">
                <a:solidFill>
                  <a:srgbClr val="004FB8"/>
                </a:solidFill>
              </a:rPr>
              <a:t>couple note</a:t>
            </a:r>
            <a:endParaRPr kumimoji="1" lang="en-US" altLang="ja-JP" sz="1400" dirty="0">
              <a:solidFill>
                <a:srgbClr val="004FB8"/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993B16BF-E15D-684A-BE68-0E08B40A83D5}"/>
              </a:ext>
            </a:extLst>
          </p:cNvPr>
          <p:cNvSpPr/>
          <p:nvPr/>
        </p:nvSpPr>
        <p:spPr>
          <a:xfrm>
            <a:off x="7367513" y="2177482"/>
            <a:ext cx="3019904" cy="572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>
                <a:solidFill>
                  <a:schemeClr val="tx1"/>
                </a:solidFill>
              </a:rPr>
              <a:t>男性の浮気がバレる理由８選。どうしてバレた？男性の浮気は彼女にバレてしまう場合が多いのです。全く怪しいそぶりは</a:t>
            </a:r>
            <a:r>
              <a:rPr lang="en-US" altLang="ja-JP" sz="1000" dirty="0">
                <a:solidFill>
                  <a:schemeClr val="tx1"/>
                </a:solidFill>
              </a:rPr>
              <a:t>...</a:t>
            </a: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C08D29CA-C867-134B-8190-1594C1F4C537}"/>
              </a:ext>
            </a:extLst>
          </p:cNvPr>
          <p:cNvSpPr/>
          <p:nvPr/>
        </p:nvSpPr>
        <p:spPr>
          <a:xfrm>
            <a:off x="7643489" y="3040083"/>
            <a:ext cx="2604915" cy="158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900" dirty="0">
                <a:solidFill>
                  <a:schemeClr val="tx1"/>
                </a:solidFill>
              </a:rPr>
              <a:t>https://koikoinews.excite.co.jp &gt;... &gt;</a:t>
            </a:r>
            <a:r>
              <a:rPr kumimoji="1" lang="ja-JP" altLang="en-US" sz="800">
                <a:solidFill>
                  <a:schemeClr val="tx1"/>
                </a:solidFill>
              </a:rPr>
              <a:t>お悩み</a:t>
            </a:r>
            <a:endParaRPr kumimoji="1" lang="en-US" altLang="ja-JP" sz="900" dirty="0">
              <a:solidFill>
                <a:schemeClr val="tx1"/>
              </a:solidFill>
            </a:endParaRPr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16404BB4-66D3-AE49-A401-D787C0A35EFD}"/>
              </a:ext>
            </a:extLst>
          </p:cNvPr>
          <p:cNvSpPr/>
          <p:nvPr/>
        </p:nvSpPr>
        <p:spPr>
          <a:xfrm>
            <a:off x="7332872" y="3304783"/>
            <a:ext cx="3080710" cy="471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rgbClr val="004FB8"/>
                </a:solidFill>
              </a:rPr>
              <a:t>なぜバレた？！女性の浮気がバレる理由を徹底追求。対策を紹介！</a:t>
            </a: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B4F831E9-E6E8-794C-94E3-8D3ADE01133B}"/>
              </a:ext>
            </a:extLst>
          </p:cNvPr>
          <p:cNvSpPr/>
          <p:nvPr/>
        </p:nvSpPr>
        <p:spPr>
          <a:xfrm>
            <a:off x="7362339" y="3846040"/>
            <a:ext cx="3080710" cy="554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>
                <a:solidFill>
                  <a:schemeClr val="tx1"/>
                </a:solidFill>
              </a:rPr>
              <a:t>男性</a:t>
            </a:r>
            <a:r>
              <a:rPr kumimoji="1" lang="ja-JP" altLang="en-US" sz="1000">
                <a:solidFill>
                  <a:schemeClr val="tx1"/>
                </a:solidFill>
              </a:rPr>
              <a:t>もそうだが、この記事では女性の浮気を徹底追求</a:t>
            </a:r>
            <a:r>
              <a:rPr lang="ja-JP" altLang="en-US" sz="1000">
                <a:solidFill>
                  <a:schemeClr val="tx1"/>
                </a:solidFill>
              </a:rPr>
              <a:t>！つい出来心でしてしまった浮気が彼氏にバレてしまった</a:t>
            </a:r>
            <a:r>
              <a:rPr lang="en-US" altLang="ja-JP" sz="1000" dirty="0">
                <a:solidFill>
                  <a:schemeClr val="tx1"/>
                </a:solidFill>
              </a:rPr>
              <a:t>...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025D2E12-1656-0047-A20F-D2FC17DB9FAC}"/>
              </a:ext>
            </a:extLst>
          </p:cNvPr>
          <p:cNvSpPr/>
          <p:nvPr/>
        </p:nvSpPr>
        <p:spPr>
          <a:xfrm>
            <a:off x="7483642" y="4462056"/>
            <a:ext cx="1515980" cy="182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900">
                <a:solidFill>
                  <a:srgbClr val="004FB8"/>
                </a:solidFill>
              </a:rPr>
              <a:t>浮気がバレる理由とは</a:t>
            </a:r>
            <a:r>
              <a:rPr kumimoji="1" lang="en-US" altLang="ja-JP" sz="900" dirty="0">
                <a:solidFill>
                  <a:srgbClr val="004FB8"/>
                </a:solidFill>
              </a:rPr>
              <a:t>...</a:t>
            </a:r>
            <a:endParaRPr kumimoji="1" lang="ja-JP" altLang="en-US" sz="900">
              <a:solidFill>
                <a:srgbClr val="004FB8"/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AAA3181D-9D0E-214B-ABFB-6AF66DA4ACFB}"/>
              </a:ext>
            </a:extLst>
          </p:cNvPr>
          <p:cNvSpPr/>
          <p:nvPr/>
        </p:nvSpPr>
        <p:spPr>
          <a:xfrm>
            <a:off x="9115162" y="4462803"/>
            <a:ext cx="1448782" cy="182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900">
                <a:solidFill>
                  <a:srgbClr val="004FB8"/>
                </a:solidFill>
              </a:rPr>
              <a:t>関係を修復するために</a:t>
            </a:r>
            <a:r>
              <a:rPr kumimoji="1" lang="en-US" altLang="ja-JP" sz="900" dirty="0">
                <a:solidFill>
                  <a:srgbClr val="004FB8"/>
                </a:solidFill>
              </a:rPr>
              <a:t>...</a:t>
            </a:r>
            <a:endParaRPr kumimoji="1" lang="ja-JP" altLang="en-US" sz="900">
              <a:solidFill>
                <a:srgbClr val="004FB8"/>
              </a:solidFill>
            </a:endParaRPr>
          </a:p>
        </p:txBody>
      </p:sp>
      <p:pic>
        <p:nvPicPr>
          <p:cNvPr id="79" name="図 78" descr="黒い背景と白い文字のロゴ&#10;&#10;中程度の精度で自動的に生成された説明">
            <a:extLst>
              <a:ext uri="{FF2B5EF4-FFF2-40B4-BE49-F238E27FC236}">
                <a16:creationId xmlns:a16="http://schemas.microsoft.com/office/drawing/2014/main" id="{4213A33D-AC97-F143-9ADD-D132D806C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733" y="3003778"/>
            <a:ext cx="184593" cy="19430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5130FFEC-74D9-1D42-9285-21F8B5B32FE0}"/>
              </a:ext>
            </a:extLst>
          </p:cNvPr>
          <p:cNvSpPr/>
          <p:nvPr/>
        </p:nvSpPr>
        <p:spPr>
          <a:xfrm>
            <a:off x="7403358" y="5279457"/>
            <a:ext cx="3010224" cy="4812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rgbClr val="004FB8"/>
                </a:solidFill>
              </a:rPr>
              <a:t>見抜いた女性に聞いてみた！浮気がバレる理由とは？</a:t>
            </a:r>
            <a:r>
              <a:rPr lang="en-US" altLang="ja-JP" sz="1400" dirty="0">
                <a:solidFill>
                  <a:srgbClr val="004FB8"/>
                </a:solidFill>
              </a:rPr>
              <a:t>|</a:t>
            </a:r>
            <a:endParaRPr lang="ja-JP" altLang="en-US" sz="900">
              <a:solidFill>
                <a:srgbClr val="004FB8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4E503A2A-FEE6-204B-BBC4-E83C59456C97}"/>
              </a:ext>
            </a:extLst>
          </p:cNvPr>
          <p:cNvSpPr/>
          <p:nvPr/>
        </p:nvSpPr>
        <p:spPr>
          <a:xfrm>
            <a:off x="7662220" y="5024387"/>
            <a:ext cx="2184424" cy="1540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900" dirty="0">
                <a:solidFill>
                  <a:schemeClr val="tx1"/>
                </a:solidFill>
              </a:rPr>
              <a:t>https://lovechannel</a:t>
            </a:r>
            <a:r>
              <a:rPr lang="en-US" altLang="ja-JP" sz="900" dirty="0">
                <a:solidFill>
                  <a:schemeClr val="tx1"/>
                </a:solidFill>
              </a:rPr>
              <a:t>.co.jp &gt; article</a:t>
            </a:r>
            <a:endParaRPr kumimoji="1" lang="en-US" altLang="ja-JP" sz="900" dirty="0">
              <a:solidFill>
                <a:schemeClr val="tx1"/>
              </a:solidFill>
            </a:endParaRPr>
          </a:p>
        </p:txBody>
      </p:sp>
      <p:pic>
        <p:nvPicPr>
          <p:cNvPr id="82" name="図 81" descr="アイコン&#10;&#10;自動的に生成された説明">
            <a:extLst>
              <a:ext uri="{FF2B5EF4-FFF2-40B4-BE49-F238E27FC236}">
                <a16:creationId xmlns:a16="http://schemas.microsoft.com/office/drawing/2014/main" id="{185CE642-6F4D-934A-A45C-275E951632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4123" y="5022037"/>
            <a:ext cx="153967" cy="153967"/>
          </a:xfrm>
          <a:prstGeom prst="rect">
            <a:avLst/>
          </a:prstGeom>
        </p:spPr>
      </p:pic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ECDBFD64-83E2-2B4E-81BB-963A0150487A}"/>
              </a:ext>
            </a:extLst>
          </p:cNvPr>
          <p:cNvSpPr/>
          <p:nvPr/>
        </p:nvSpPr>
        <p:spPr>
          <a:xfrm>
            <a:off x="7369404" y="5809778"/>
            <a:ext cx="3065855" cy="5262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>
                <a:solidFill>
                  <a:schemeClr val="tx1"/>
                </a:solidFill>
              </a:rPr>
              <a:t>男性の浮気が発覚した原因とは？衝動的な嘘がヘタ？。</a:t>
            </a:r>
            <a:r>
              <a:rPr lang="en-US" altLang="ja-JP" sz="1000" dirty="0">
                <a:solidFill>
                  <a:schemeClr val="tx1"/>
                </a:solidFill>
              </a:rPr>
              <a:t>...</a:t>
            </a:r>
            <a:r>
              <a:rPr lang="ja-JP" altLang="en-US" sz="1000">
                <a:solidFill>
                  <a:schemeClr val="tx1"/>
                </a:solidFill>
              </a:rPr>
              <a:t>彼女に浮気がバレたとヒヤヒヤしているあなた。</a:t>
            </a:r>
            <a:r>
              <a:rPr lang="en-US" altLang="ja-JP" sz="1000" dirty="0">
                <a:solidFill>
                  <a:schemeClr val="tx1"/>
                </a:solidFill>
              </a:rPr>
              <a:t>...</a:t>
            </a:r>
            <a:endParaRPr kumimoji="1" lang="ja-JP" altLang="en-US" sz="1000">
              <a:solidFill>
                <a:schemeClr val="tx1"/>
              </a:solidFill>
            </a:endParaRPr>
          </a:p>
        </p:txBody>
      </p:sp>
      <p:pic>
        <p:nvPicPr>
          <p:cNvPr id="84" name="図 83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468A49C5-3491-464E-8380-454A1C2B2E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316"/>
          <a:stretch/>
        </p:blipFill>
        <p:spPr>
          <a:xfrm>
            <a:off x="7320150" y="6198125"/>
            <a:ext cx="3164365" cy="664134"/>
          </a:xfrm>
          <a:prstGeom prst="rect">
            <a:avLst/>
          </a:prstGeom>
        </p:spPr>
      </p:pic>
      <p:sp>
        <p:nvSpPr>
          <p:cNvPr id="85" name="円/楕円 84">
            <a:extLst>
              <a:ext uri="{FF2B5EF4-FFF2-40B4-BE49-F238E27FC236}">
                <a16:creationId xmlns:a16="http://schemas.microsoft.com/office/drawing/2014/main" id="{15975EB6-D3EB-7F4F-8FC9-CA60B3B2123B}"/>
              </a:ext>
            </a:extLst>
          </p:cNvPr>
          <p:cNvSpPr/>
          <p:nvPr/>
        </p:nvSpPr>
        <p:spPr>
          <a:xfrm>
            <a:off x="9994079" y="469106"/>
            <a:ext cx="306341" cy="293819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800"/>
              <a:t>拓也</a:t>
            </a:r>
          </a:p>
        </p:txBody>
      </p:sp>
      <p:pic>
        <p:nvPicPr>
          <p:cNvPr id="86" name="図 85" descr="アイコン&#10;&#10;自動的に生成された説明">
            <a:extLst>
              <a:ext uri="{FF2B5EF4-FFF2-40B4-BE49-F238E27FC236}">
                <a16:creationId xmlns:a16="http://schemas.microsoft.com/office/drawing/2014/main" id="{B797F5C3-E06F-9341-ADA3-A51DAE1591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3267" y="500183"/>
            <a:ext cx="235927" cy="235927"/>
          </a:xfrm>
          <a:prstGeom prst="rect">
            <a:avLst/>
          </a:prstGeom>
        </p:spPr>
      </p:pic>
      <p:sp>
        <p:nvSpPr>
          <p:cNvPr id="88" name="円/楕円 87">
            <a:extLst>
              <a:ext uri="{FF2B5EF4-FFF2-40B4-BE49-F238E27FC236}">
                <a16:creationId xmlns:a16="http://schemas.microsoft.com/office/drawing/2014/main" id="{FC433861-8C97-1946-A8C6-8F0904CBA64C}"/>
              </a:ext>
            </a:extLst>
          </p:cNvPr>
          <p:cNvSpPr/>
          <p:nvPr/>
        </p:nvSpPr>
        <p:spPr>
          <a:xfrm>
            <a:off x="7470253" y="438798"/>
            <a:ext cx="338519" cy="3895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ja-JP" sz="1200" b="1" dirty="0">
                <a:solidFill>
                  <a:schemeClr val="accent1">
                    <a:lumMod val="75000"/>
                  </a:schemeClr>
                </a:solidFill>
                <a:latin typeface="Modern Love Grunge" panose="020F0502020204030204" pitchFamily="34" charset="0"/>
                <a:cs typeface="Modern Love Grunge" panose="020F0502020204030204" pitchFamily="34" charset="0"/>
              </a:rPr>
              <a:t>L</a:t>
            </a:r>
            <a:endParaRPr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2811345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BBD6081-69AE-9D4F-8A76-2A53A5AFB616}"/>
              </a:ext>
            </a:extLst>
          </p:cNvPr>
          <p:cNvSpPr txBox="1"/>
          <p:nvPr/>
        </p:nvSpPr>
        <p:spPr>
          <a:xfrm>
            <a:off x="11426188" y="818698"/>
            <a:ext cx="405589" cy="233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/>
              <a:t>ス</a:t>
            </a:r>
            <a:endParaRPr kumimoji="1" lang="en-US" altLang="ja-JP" sz="2000" b="1" dirty="0"/>
          </a:p>
          <a:p>
            <a:r>
              <a:rPr kumimoji="1" lang="ja-JP" altLang="en-US" sz="2000" b="1"/>
              <a:t>マ</a:t>
            </a:r>
            <a:endParaRPr kumimoji="1" lang="en-US" altLang="ja-JP" sz="2000" b="1" dirty="0"/>
          </a:p>
          <a:p>
            <a:r>
              <a:rPr kumimoji="1" lang="ja-JP" altLang="en-US" sz="2000" b="1"/>
              <a:t>ホ</a:t>
            </a:r>
            <a:endParaRPr kumimoji="1" lang="en-US" altLang="ja-JP" sz="2000" b="1" dirty="0"/>
          </a:p>
          <a:p>
            <a:r>
              <a:rPr kumimoji="1" lang="ja-JP" altLang="en-US" sz="2000" b="1"/>
              <a:t>画</a:t>
            </a:r>
            <a:endParaRPr kumimoji="1" lang="en-US" altLang="ja-JP" sz="2000" b="1" dirty="0"/>
          </a:p>
          <a:p>
            <a:r>
              <a:rPr kumimoji="1" lang="ja-JP" altLang="en-US" sz="2000" b="1"/>
              <a:t>面</a:t>
            </a:r>
            <a:endParaRPr kumimoji="1" lang="en-US" altLang="ja-JP" sz="2000" b="1" dirty="0"/>
          </a:p>
          <a:p>
            <a:r>
              <a:rPr kumimoji="1" lang="ja-JP" altLang="en-US" sz="2000" b="1"/>
              <a:t>構</a:t>
            </a:r>
            <a:endParaRPr kumimoji="1" lang="en-US" altLang="ja-JP" sz="2000" b="1" dirty="0"/>
          </a:p>
          <a:p>
            <a:r>
              <a:rPr kumimoji="1" lang="ja-JP" altLang="en-US" sz="2000" b="1"/>
              <a:t>成</a:t>
            </a:r>
          </a:p>
        </p:txBody>
      </p:sp>
      <p:pic>
        <p:nvPicPr>
          <p:cNvPr id="3" name="図 2" descr="QR コード&#10;&#10;自動的に生成された説明">
            <a:extLst>
              <a:ext uri="{FF2B5EF4-FFF2-40B4-BE49-F238E27FC236}">
                <a16:creationId xmlns:a16="http://schemas.microsoft.com/office/drawing/2014/main" id="{1D0C1E91-012B-1942-A4B3-09D325EB1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4570" y="0"/>
            <a:ext cx="3164365" cy="6858000"/>
          </a:xfrm>
          <a:prstGeom prst="rect">
            <a:avLst/>
          </a:prstGeom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DAAC3B6C-6D3B-8642-98EC-99D92FB6E63D}"/>
              </a:ext>
            </a:extLst>
          </p:cNvPr>
          <p:cNvSpPr/>
          <p:nvPr/>
        </p:nvSpPr>
        <p:spPr>
          <a:xfrm>
            <a:off x="7344101" y="53438"/>
            <a:ext cx="636238" cy="285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  <a:latin typeface="HGSSoeiKakugothicUB" panose="020B0900000000000000" pitchFamily="34" charset="-128"/>
                <a:ea typeface="HGSSoeiKakugothicUB" panose="020B0900000000000000" pitchFamily="34" charset="-128"/>
              </a:rPr>
              <a:t>00:00</a:t>
            </a:r>
            <a:endParaRPr kumimoji="1" lang="ja-JP" altLang="en-US" sz="1050">
              <a:solidFill>
                <a:schemeClr val="tx1"/>
              </a:solidFill>
              <a:latin typeface="HGSSoeiKakugothicUB" panose="020B0900000000000000" pitchFamily="34" charset="-128"/>
              <a:ea typeface="HGSSoeiKakugothicUB" panose="020B0900000000000000" pitchFamily="34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85F77E98-D0EB-9C47-9E8E-C6378FF89A5B}"/>
              </a:ext>
            </a:extLst>
          </p:cNvPr>
          <p:cNvSpPr txBox="1"/>
          <p:nvPr/>
        </p:nvSpPr>
        <p:spPr>
          <a:xfrm>
            <a:off x="10662768" y="93243"/>
            <a:ext cx="461665" cy="8158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/>
              <a:t>⑤−１</a:t>
            </a:r>
          </a:p>
        </p:txBody>
      </p:sp>
      <p:pic>
        <p:nvPicPr>
          <p:cNvPr id="22" name="図 21" descr="QR コード&#10;&#10;自動的に生成された説明">
            <a:extLst>
              <a:ext uri="{FF2B5EF4-FFF2-40B4-BE49-F238E27FC236}">
                <a16:creationId xmlns:a16="http://schemas.microsoft.com/office/drawing/2014/main" id="{5E3294C5-34A4-1E4A-B2C4-D5C6772B8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1164" y="0"/>
            <a:ext cx="3164365" cy="6858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73B7B2F0-0011-714E-91D4-CCD88197E0E0}"/>
              </a:ext>
            </a:extLst>
          </p:cNvPr>
          <p:cNvSpPr/>
          <p:nvPr/>
        </p:nvSpPr>
        <p:spPr>
          <a:xfrm>
            <a:off x="7341164" y="1508165"/>
            <a:ext cx="3164365" cy="5604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300" b="1">
                <a:solidFill>
                  <a:schemeClr val="tx1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浮気がバレる理由８選</a:t>
            </a:r>
            <a:r>
              <a:rPr lang="ja-JP" altLang="en-US" sz="1300" b="1">
                <a:solidFill>
                  <a:schemeClr val="tx1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｜原因となる言動と対処法。知らずに出しているサインとは？</a:t>
            </a:r>
            <a:endParaRPr kumimoji="1" lang="en-US" altLang="ja-JP" sz="1300" b="1" dirty="0">
              <a:solidFill>
                <a:schemeClr val="tx1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93556201-DFAD-9F42-8005-D2735DF2BD59}"/>
              </a:ext>
            </a:extLst>
          </p:cNvPr>
          <p:cNvSpPr/>
          <p:nvPr/>
        </p:nvSpPr>
        <p:spPr>
          <a:xfrm>
            <a:off x="7360388" y="2068642"/>
            <a:ext cx="1639798" cy="1873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sz="9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ED586F3-DAD3-C049-AC2D-326A04772A93}"/>
              </a:ext>
            </a:extLst>
          </p:cNvPr>
          <p:cNvSpPr/>
          <p:nvPr/>
        </p:nvSpPr>
        <p:spPr>
          <a:xfrm>
            <a:off x="9901003" y="1985542"/>
            <a:ext cx="541970" cy="176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30A14F3-B001-C748-9C6E-4F986E1096A7}"/>
              </a:ext>
            </a:extLst>
          </p:cNvPr>
          <p:cNvSpPr/>
          <p:nvPr/>
        </p:nvSpPr>
        <p:spPr>
          <a:xfrm>
            <a:off x="7401039" y="1303606"/>
            <a:ext cx="3104490" cy="1594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600">
                <a:solidFill>
                  <a:schemeClr val="tx1">
                    <a:lumMod val="50000"/>
                    <a:lumOff val="50000"/>
                  </a:schemeClr>
                </a:solidFill>
              </a:rPr>
              <a:t>ライフスタイル</a:t>
            </a:r>
            <a:r>
              <a:rPr kumimoji="1" lang="en-US" altLang="ja-JP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ja-JP" altLang="en-US" sz="600">
                <a:solidFill>
                  <a:schemeClr val="tx1">
                    <a:lumMod val="50000"/>
                    <a:lumOff val="50000"/>
                  </a:schemeClr>
                </a:solidFill>
              </a:rPr>
              <a:t>＞</a:t>
            </a:r>
            <a:r>
              <a:rPr kumimoji="1" lang="en-US" altLang="ja-JP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ja-JP" altLang="en-US" sz="600">
                <a:solidFill>
                  <a:schemeClr val="tx1">
                    <a:lumMod val="50000"/>
                    <a:lumOff val="50000"/>
                  </a:schemeClr>
                </a:solidFill>
              </a:rPr>
              <a:t>コラム</a:t>
            </a:r>
            <a:r>
              <a:rPr kumimoji="1" lang="en-US" altLang="ja-JP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&gt;</a:t>
            </a:r>
            <a:r>
              <a:rPr kumimoji="1" lang="ja-JP" altLang="en-US" sz="6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ja-JP" altLang="en-US" sz="600">
                <a:solidFill>
                  <a:schemeClr val="tx1">
                    <a:lumMod val="50000"/>
                    <a:lumOff val="50000"/>
                  </a:schemeClr>
                </a:solidFill>
              </a:rPr>
              <a:t>恋愛</a:t>
            </a:r>
            <a:r>
              <a:rPr lang="ja-JP" altLang="en-US" sz="600">
                <a:solidFill>
                  <a:schemeClr val="tx1">
                    <a:lumMod val="50000"/>
                    <a:lumOff val="50000"/>
                  </a:schemeClr>
                </a:solidFill>
              </a:rPr>
              <a:t>・結婚</a:t>
            </a:r>
            <a:r>
              <a:rPr kumimoji="1" lang="en-US" altLang="ja-JP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  <a:r>
              <a:rPr lang="ja-JP" altLang="en-US" sz="600">
                <a:solidFill>
                  <a:schemeClr val="tx1">
                    <a:lumMod val="50000"/>
                    <a:lumOff val="50000"/>
                  </a:schemeClr>
                </a:solidFill>
              </a:rPr>
              <a:t>＞</a:t>
            </a:r>
            <a:r>
              <a:rPr lang="en-US" altLang="ja-JP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ja-JP" altLang="en-US" sz="600">
                <a:solidFill>
                  <a:schemeClr val="tx1">
                    <a:lumMod val="50000"/>
                    <a:lumOff val="50000"/>
                  </a:schemeClr>
                </a:solidFill>
              </a:rPr>
              <a:t>浮気</a:t>
            </a:r>
            <a:endParaRPr kumimoji="1" lang="ja-JP" altLang="en-US" sz="6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F258E4C-5C3A-AD41-87BA-BE3E28DFC753}"/>
              </a:ext>
            </a:extLst>
          </p:cNvPr>
          <p:cNvSpPr/>
          <p:nvPr/>
        </p:nvSpPr>
        <p:spPr>
          <a:xfrm>
            <a:off x="8042030" y="571804"/>
            <a:ext cx="1036320" cy="131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900" dirty="0" err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couplenote.jp</a:t>
            </a:r>
            <a:r>
              <a:rPr lang="en-US" altLang="ja-JP" sz="900" dirty="0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615A3B4D-C63E-EC41-8BAF-F17A11665278}"/>
              </a:ext>
            </a:extLst>
          </p:cNvPr>
          <p:cNvSpPr/>
          <p:nvPr/>
        </p:nvSpPr>
        <p:spPr>
          <a:xfrm>
            <a:off x="10208029" y="514241"/>
            <a:ext cx="234944" cy="2185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3227250C-33F8-3246-8FD2-1D9897373554}"/>
              </a:ext>
            </a:extLst>
          </p:cNvPr>
          <p:cNvSpPr/>
          <p:nvPr/>
        </p:nvSpPr>
        <p:spPr>
          <a:xfrm>
            <a:off x="8180287" y="894495"/>
            <a:ext cx="1491027" cy="345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Couple note</a:t>
            </a:r>
            <a:endParaRPr kumimoji="1" lang="ja-JP" altLang="en-US" sz="1400" b="1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802156D6-55E1-C140-AA25-7C85B2DC1420}"/>
              </a:ext>
            </a:extLst>
          </p:cNvPr>
          <p:cNvSpPr/>
          <p:nvPr/>
        </p:nvSpPr>
        <p:spPr>
          <a:xfrm>
            <a:off x="7383620" y="2409271"/>
            <a:ext cx="3059353" cy="36378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BB02FF1-2960-9C48-914C-AA5C5D940DA1}"/>
              </a:ext>
            </a:extLst>
          </p:cNvPr>
          <p:cNvSpPr/>
          <p:nvPr/>
        </p:nvSpPr>
        <p:spPr>
          <a:xfrm>
            <a:off x="7381162" y="79224"/>
            <a:ext cx="636238" cy="285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050" dirty="0">
                <a:solidFill>
                  <a:schemeClr val="tx1"/>
                </a:solidFill>
                <a:latin typeface="HGSSoeiKakugothicUB" panose="020B0900000000000000" pitchFamily="34" charset="-128"/>
                <a:ea typeface="HGSSoeiKakugothicUB" panose="020B0900000000000000" pitchFamily="34" charset="-128"/>
              </a:rPr>
              <a:t>12:25</a:t>
            </a:r>
            <a:endParaRPr kumimoji="1" lang="ja-JP" altLang="en-US" sz="1050">
              <a:solidFill>
                <a:schemeClr val="tx1"/>
              </a:solidFill>
              <a:latin typeface="HGSSoeiKakugothicUB" panose="020B0900000000000000" pitchFamily="34" charset="-128"/>
              <a:ea typeface="HGSSoeiKakugothicUB" panose="020B0900000000000000" pitchFamily="34" charset="-128"/>
            </a:endParaRPr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AE918744-2C1A-FB41-96E4-13984A64BE10}"/>
              </a:ext>
            </a:extLst>
          </p:cNvPr>
          <p:cNvSpPr txBox="1"/>
          <p:nvPr/>
        </p:nvSpPr>
        <p:spPr>
          <a:xfrm>
            <a:off x="11426188" y="3040083"/>
            <a:ext cx="461665" cy="355481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【</a:t>
            </a:r>
            <a:r>
              <a:rPr kumimoji="1" lang="ja-JP" altLang="en-US">
                <a:solidFill>
                  <a:srgbClr val="FF0000"/>
                </a:solidFill>
              </a:rPr>
              <a:t>使用日：◯◯◯◯年◯月◯日</a:t>
            </a:r>
            <a:r>
              <a:rPr kumimoji="1" lang="en-US" altLang="ja-JP" dirty="0">
                <a:solidFill>
                  <a:srgbClr val="FF0000"/>
                </a:solidFill>
              </a:rPr>
              <a:t>】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A03AD343-914B-6B4B-9446-CF5F503CA48D}"/>
              </a:ext>
            </a:extLst>
          </p:cNvPr>
          <p:cNvSpPr/>
          <p:nvPr/>
        </p:nvSpPr>
        <p:spPr>
          <a:xfrm>
            <a:off x="7406831" y="4147293"/>
            <a:ext cx="3021113" cy="501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30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　</a:t>
            </a:r>
            <a:r>
              <a:rPr kumimoji="1" lang="en-US" altLang="ja-JP" sz="13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①</a:t>
            </a:r>
            <a:r>
              <a:rPr kumimoji="1" lang="ja-JP" altLang="en-US" sz="13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：</a:t>
            </a:r>
            <a:r>
              <a:rPr kumimoji="1" lang="ja-JP" altLang="en-US" sz="14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携帯・スマホを見られる</a:t>
            </a:r>
            <a:endParaRPr kumimoji="1" lang="ja-JP" altLang="en-US" sz="1300" b="1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2" name="フローチャート: 記憶データ 51">
            <a:extLst>
              <a:ext uri="{FF2B5EF4-FFF2-40B4-BE49-F238E27FC236}">
                <a16:creationId xmlns:a16="http://schemas.microsoft.com/office/drawing/2014/main" id="{A6BCE54E-5648-4642-B761-68D1ACE53899}"/>
              </a:ext>
            </a:extLst>
          </p:cNvPr>
          <p:cNvSpPr/>
          <p:nvPr/>
        </p:nvSpPr>
        <p:spPr>
          <a:xfrm>
            <a:off x="7468930" y="4255762"/>
            <a:ext cx="145162" cy="241845"/>
          </a:xfrm>
          <a:prstGeom prst="flowChartOnlineStorage">
            <a:avLst/>
          </a:prstGeom>
          <a:solidFill>
            <a:srgbClr val="FFC4DC"/>
          </a:solidFill>
          <a:ln w="12700">
            <a:solidFill>
              <a:srgbClr val="FDC0D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86B54AD7-E906-0D4E-8DCE-CFBED8DEBC36}"/>
              </a:ext>
            </a:extLst>
          </p:cNvPr>
          <p:cNvSpPr/>
          <p:nvPr/>
        </p:nvSpPr>
        <p:spPr>
          <a:xfrm>
            <a:off x="7388498" y="4778156"/>
            <a:ext cx="3162670" cy="36437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/>
          </a:p>
        </p:txBody>
      </p: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3D014278-977D-A74B-89E1-BC61648D7740}"/>
              </a:ext>
            </a:extLst>
          </p:cNvPr>
          <p:cNvSpPr/>
          <p:nvPr/>
        </p:nvSpPr>
        <p:spPr>
          <a:xfrm>
            <a:off x="10112829" y="2188081"/>
            <a:ext cx="248182" cy="2143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C510B10B-E61A-5445-A19D-8EC6CA1F714A}"/>
              </a:ext>
            </a:extLst>
          </p:cNvPr>
          <p:cNvSpPr txBox="1"/>
          <p:nvPr/>
        </p:nvSpPr>
        <p:spPr>
          <a:xfrm>
            <a:off x="7365525" y="4595238"/>
            <a:ext cx="318564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"/>
              </a:spcBef>
              <a:spcAft>
                <a:spcPts val="200"/>
              </a:spcAft>
            </a:pPr>
            <a:r>
              <a:rPr kumimoji="1"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テーブルの上にスマホを置きっぱなしにしていることはありませんか？</a:t>
            </a:r>
            <a:endParaRPr kumimoji="1"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endParaRPr kumimoji="1"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スマホに通知がくると</a:t>
            </a:r>
            <a:endParaRPr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r>
              <a:rPr lang="ja-JP" altLang="en-US" sz="11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画面が明るくなり、通知内容が見えてしまう</a:t>
            </a:r>
            <a:r>
              <a:rPr lang="ja-JP" altLang="en-US" sz="105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。</a:t>
            </a: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送信名やメッセージの内容を見られてしまうかもしれません。もしスマホにロックをかけていなかったら、今までのやりとりを全部見られてしまうことも</a:t>
            </a:r>
            <a:r>
              <a:rPr lang="en-US" altLang="ja-JP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...</a:t>
            </a: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endParaRPr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また、急に</a:t>
            </a:r>
            <a:r>
              <a:rPr lang="ja-JP" altLang="en-US" sz="1050" b="1"/>
              <a:t>携帯をよく確認する</a:t>
            </a: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ようになったり、</a:t>
            </a:r>
            <a:r>
              <a:rPr lang="ja-JP" altLang="en-US" sz="1050" b="1"/>
              <a:t>片時も離さず持ち歩</a:t>
            </a:r>
            <a:r>
              <a:rPr lang="ja-JP" altLang="en-US" sz="1050" b="1">
                <a:solidFill>
                  <a:schemeClr val="tx1">
                    <a:lumMod val="75000"/>
                    <a:lumOff val="25000"/>
                  </a:schemeClr>
                </a:solidFill>
              </a:rPr>
              <a:t>く</a:t>
            </a: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ことも浮気を疑われる原因になります。</a:t>
            </a:r>
            <a:endParaRPr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トイレやお風呂にも持っていくなど、</a:t>
            </a:r>
            <a:endParaRPr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r>
              <a:rPr lang="ja-JP" altLang="en-US" sz="1100" b="1">
                <a:solidFill>
                  <a:schemeClr val="tx1">
                    <a:lumMod val="95000"/>
                    <a:lumOff val="5000"/>
                  </a:schemeClr>
                </a:solidFill>
              </a:rPr>
              <a:t>今までしなかった行動に彼女は違和感を覚える</a:t>
            </a:r>
            <a:endParaRPr lang="en-US" altLang="ja-JP" sz="11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でしょう。そもそも多くの男性は、男性間で頻繁に連絡をとることは滅多にないと言えます。しかし、急に彼女の以外の人との連絡が頻繁になると、</a:t>
            </a: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彼女は「私以外の誰と連絡を取っているの？」</a:t>
            </a: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と不信感を抱き、浮気を疑うようになります。</a:t>
            </a:r>
            <a:endParaRPr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endParaRPr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"/>
              </a:spcBef>
              <a:spcAft>
                <a:spcPts val="200"/>
              </a:spcAft>
            </a:pP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スマホとの距離感は</a:t>
            </a:r>
            <a:r>
              <a:rPr lang="ja-JP" altLang="en-US" sz="1100" b="1">
                <a:solidFill>
                  <a:srgbClr val="C00000"/>
                </a:solidFill>
              </a:rPr>
              <a:t>近すぎず遠すぎず</a:t>
            </a: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といったものでしょうか。まずは、</a:t>
            </a:r>
            <a:r>
              <a:rPr lang="ja-JP" altLang="en-US" sz="1050">
                <a:ln>
                  <a:solidFill>
                    <a:srgbClr val="C00000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スマホにロックをかけて</a:t>
            </a:r>
            <a:r>
              <a:rPr lang="ja-JP" altLang="en-US" sz="1050">
                <a:solidFill>
                  <a:schemeClr val="tx1">
                    <a:lumMod val="75000"/>
                    <a:lumOff val="25000"/>
                  </a:schemeClr>
                </a:solidFill>
              </a:rPr>
              <a:t>通知を覗かれることを防ぎましょう。</a:t>
            </a:r>
            <a:endParaRPr lang="en-US" altLang="ja-JP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BCB7A0D9-9DC4-6849-BA3D-F840599E9F28}"/>
              </a:ext>
            </a:extLst>
          </p:cNvPr>
          <p:cNvSpPr txBox="1"/>
          <p:nvPr/>
        </p:nvSpPr>
        <p:spPr>
          <a:xfrm>
            <a:off x="7352540" y="7020236"/>
            <a:ext cx="32345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800" b="1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〰〰〰〰〰〰〰〰〰〰〰〰〰〰〰〰〰〰〰〰〰〰〰〰︎〰〰︎〰〰〰︎</a:t>
            </a: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8B279796-CCE1-9D4B-A338-5FC90332BC90}"/>
              </a:ext>
            </a:extLst>
          </p:cNvPr>
          <p:cNvSpPr txBox="1"/>
          <p:nvPr/>
        </p:nvSpPr>
        <p:spPr>
          <a:xfrm>
            <a:off x="78952" y="87557"/>
            <a:ext cx="369332" cy="153068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ja-JP" sz="1200" dirty="0"/>
              <a:t>[</a:t>
            </a:r>
            <a:r>
              <a:rPr kumimoji="1" lang="ja-JP" altLang="en-US" sz="1200"/>
              <a:t>日程・時間未定</a:t>
            </a:r>
            <a:r>
              <a:rPr kumimoji="1" lang="en-US" altLang="ja-JP" sz="1200" dirty="0"/>
              <a:t>]</a:t>
            </a: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6220B54F-9965-A048-AE16-91B40CD937AC}"/>
              </a:ext>
            </a:extLst>
          </p:cNvPr>
          <p:cNvSpPr/>
          <p:nvPr/>
        </p:nvSpPr>
        <p:spPr>
          <a:xfrm>
            <a:off x="11260846" y="87558"/>
            <a:ext cx="736271" cy="64522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/>
              <a:t>⑤S#4</a:t>
            </a:r>
            <a:endParaRPr kumimoji="1" lang="ja-JP" altLang="en-US" sz="2000" b="1"/>
          </a:p>
        </p:txBody>
      </p:sp>
      <p:pic>
        <p:nvPicPr>
          <p:cNvPr id="4" name="図 3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ABCF206C-E7D3-C740-BF27-8D89A106F6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0542"/>
          <a:stretch/>
        </p:blipFill>
        <p:spPr>
          <a:xfrm>
            <a:off x="7335204" y="6152266"/>
            <a:ext cx="3164365" cy="648647"/>
          </a:xfrm>
          <a:prstGeom prst="rect">
            <a:avLst/>
          </a:prstGeom>
        </p:spPr>
      </p:pic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1B845C1-1EB6-F841-BBE2-7B00CAF65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9A60-B0D9-5248-A1B2-883EBF1E7AE4}" type="slidenum">
              <a:rPr kumimoji="1" lang="ja-JP" altLang="en-US" smtClean="0"/>
              <a:t>5</a:t>
            </a:fld>
            <a:endParaRPr kumimoji="1" lang="ja-JP" altLang="en-US"/>
          </a:p>
        </p:txBody>
      </p:sp>
      <p:pic>
        <p:nvPicPr>
          <p:cNvPr id="7" name="図 6" descr="ホワイトボード が含まれている画像&#10;&#10;自動的に生成された説明">
            <a:extLst>
              <a:ext uri="{FF2B5EF4-FFF2-40B4-BE49-F238E27FC236}">
                <a16:creationId xmlns:a16="http://schemas.microsoft.com/office/drawing/2014/main" id="{9280A4C8-511E-324B-8B80-A7400192D0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2030" y="2383843"/>
            <a:ext cx="1690975" cy="168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26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none">
        <a:spAutoFit/>
      </a:bodyPr>
      <a:lstStyle>
        <a:defPPr algn="l">
          <a:defRPr b="1" dirty="0">
            <a:solidFill>
              <a:schemeClr val="accent1">
                <a:lumMod val="75000"/>
              </a:schemeClr>
            </a:solidFill>
            <a:latin typeface="Modern Love Grunge" panose="020F0502020204030204" pitchFamily="34" charset="0"/>
            <a:cs typeface="Modern Love Grunge" panose="020F050202020403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2755</TotalTime>
  <Words>906</Words>
  <Application>Microsoft Macintosh PowerPoint</Application>
  <PresentationFormat>ワイド画面</PresentationFormat>
  <Paragraphs>131</Paragraphs>
  <Slides>5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11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7" baseType="lpstr">
      <vt:lpstr>HGPSoeiKakugothicUB</vt:lpstr>
      <vt:lpstr>HGSSoeiKakugothicUB</vt:lpstr>
      <vt:lpstr>Hiragino Kaku Gothic Pro W3</vt:lpstr>
      <vt:lpstr>Hiragino Kaku Gothic ProN W3</vt:lpstr>
      <vt:lpstr>Meiryo</vt:lpstr>
      <vt:lpstr>Yu Gothic</vt:lpstr>
      <vt:lpstr>Yu Gothic</vt:lpstr>
      <vt:lpstr>游ゴシック Light</vt:lpstr>
      <vt:lpstr>Aharoni</vt:lpstr>
      <vt:lpstr>Arial</vt:lpstr>
      <vt:lpstr>Modern Love Grunge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水落　栞</dc:creator>
  <cp:lastModifiedBy>水落　栞</cp:lastModifiedBy>
  <cp:revision>98</cp:revision>
  <cp:lastPrinted>2021-05-21T10:42:17Z</cp:lastPrinted>
  <dcterms:created xsi:type="dcterms:W3CDTF">2021-05-13T23:34:34Z</dcterms:created>
  <dcterms:modified xsi:type="dcterms:W3CDTF">2021-05-31T08:15:04Z</dcterms:modified>
</cp:coreProperties>
</file>

<file path=docProps/thumbnail.jpeg>
</file>